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47"/>
  </p:notesMasterIdLst>
  <p:sldIdLst>
    <p:sldId id="256" r:id="rId2"/>
    <p:sldId id="258" r:id="rId3"/>
    <p:sldId id="282" r:id="rId4"/>
    <p:sldId id="310" r:id="rId5"/>
    <p:sldId id="272" r:id="rId6"/>
    <p:sldId id="263" r:id="rId7"/>
    <p:sldId id="311" r:id="rId8"/>
    <p:sldId id="315" r:id="rId9"/>
    <p:sldId id="330" r:id="rId10"/>
    <p:sldId id="338" r:id="rId11"/>
    <p:sldId id="339" r:id="rId12"/>
    <p:sldId id="340" r:id="rId13"/>
    <p:sldId id="316" r:id="rId14"/>
    <p:sldId id="327" r:id="rId15"/>
    <p:sldId id="283" r:id="rId16"/>
    <p:sldId id="317" r:id="rId17"/>
    <p:sldId id="275" r:id="rId18"/>
    <p:sldId id="313" r:id="rId19"/>
    <p:sldId id="312" r:id="rId20"/>
    <p:sldId id="329" r:id="rId21"/>
    <p:sldId id="318" r:id="rId22"/>
    <p:sldId id="299" r:id="rId23"/>
    <p:sldId id="334" r:id="rId24"/>
    <p:sldId id="337" r:id="rId25"/>
    <p:sldId id="336" r:id="rId26"/>
    <p:sldId id="320" r:id="rId27"/>
    <p:sldId id="300" r:id="rId28"/>
    <p:sldId id="301" r:id="rId29"/>
    <p:sldId id="302" r:id="rId30"/>
    <p:sldId id="303" r:id="rId31"/>
    <p:sldId id="322" r:id="rId32"/>
    <p:sldId id="323" r:id="rId33"/>
    <p:sldId id="324" r:id="rId34"/>
    <p:sldId id="325" r:id="rId35"/>
    <p:sldId id="321" r:id="rId36"/>
    <p:sldId id="305" r:id="rId37"/>
    <p:sldId id="306" r:id="rId38"/>
    <p:sldId id="307" r:id="rId39"/>
    <p:sldId id="269" r:id="rId40"/>
    <p:sldId id="265" r:id="rId41"/>
    <p:sldId id="266" r:id="rId42"/>
    <p:sldId id="268" r:id="rId43"/>
    <p:sldId id="267" r:id="rId44"/>
    <p:sldId id="288" r:id="rId45"/>
    <p:sldId id="27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BE2A-61BE-057D-186E-FCB0C07817AF}" v="368" dt="2023-04-08T06:19:14.495"/>
    <p1510:client id="{05AFCF40-8722-474F-C688-4FF1FF00CB81}" v="37" dt="2023-04-29T02:56:37.633"/>
    <p1510:client id="{105024B4-D7CD-236B-5F2D-6AB3ECEF2AA6}" v="10" dt="2023-04-12T05:52:15.794"/>
    <p1510:client id="{14B59F59-8132-1786-621E-8AD29862BDD1}" v="1133" dt="2023-04-20T05:00:26.718"/>
    <p1510:client id="{17A1E628-A1F1-7232-4019-54782DF8E774}" v="246" dt="2023-03-28T05:58:34.375"/>
    <p1510:client id="{1B1FA43E-8C13-3B98-191D-6153494D4AE5}" v="301" dt="2023-04-09T23:44:17.516"/>
    <p1510:client id="{1B68BBD9-4433-17BC-166F-DB06636FC440}" v="6" dt="2023-04-19T03:59:39.426"/>
    <p1510:client id="{1F20230E-16FD-A0B7-D4CA-D2E32ECB68EC}" v="137" dt="2023-04-21T04:35:05.505"/>
    <p1510:client id="{217EC725-4E80-B007-9045-8F31C0E798CA}" v="912" dt="2023-04-27T05:22:28.811"/>
    <p1510:client id="{2D3D6F4F-EA8D-B40A-DEF6-34C1CE7E75FE}" v="103" dt="2023-03-28T04:20:35.307"/>
    <p1510:client id="{3334F7CC-85FC-E558-D0C3-CCFE56695B27}" v="374" dt="2023-05-17T04:23:47.876"/>
    <p1510:client id="{36B2B57B-DF56-F4E3-2AFF-01F079503BAB}" v="622" dt="2023-05-01T02:00:34.054"/>
    <p1510:client id="{3861DB01-FCC0-5DA6-D22A-8CAA398DEE39}" v="5" dt="2023-03-24T06:32:33.031"/>
    <p1510:client id="{41F170E2-E84C-B5C6-2E91-01B640CD2FCB}" v="566" dt="2023-05-03T03:30:28.585"/>
    <p1510:client id="{4FAE0BF5-0C97-2C61-E65E-D754A70D15CA}" v="22" dt="2023-04-18T03:52:29.727"/>
    <p1510:client id="{524E7028-1283-C66E-54C3-C16D54B5AB28}" v="2" dt="2023-05-15T18:43:44.813"/>
    <p1510:client id="{526F17AF-7E8B-42A7-AE5D-8187381168DA}" v="168" dt="2023-05-14T06:22:43.399"/>
    <p1510:client id="{52A7B4F0-9F8B-D2E9-964B-0530F51721ED}" v="654" dt="2023-03-30T05:37:12.441"/>
    <p1510:client id="{6C37F309-1A3E-9195-360E-2CE718712EDA}" v="66" dt="2023-04-15T05:11:31.346"/>
    <p1510:client id="{6E793414-5E3A-56F6-F555-99495E178A60}" v="12" dt="2023-05-01T01:12:57.395"/>
    <p1510:client id="{6F0F9E89-D439-5F78-6DE6-1DF58EAB31D9}" v="1" dt="2023-04-27T05:54:37.004"/>
    <p1510:client id="{75D04853-EE42-DB84-62F3-B30714BAA736}" v="40" dt="2023-04-28T04:54:04.699"/>
    <p1510:client id="{76202BD4-3528-6E7B-14FD-B51E96721C3F}" v="281" dt="2023-05-12T22:24:23.259"/>
    <p1510:client id="{7D5B07C1-CCA4-4F54-9931-7160CC56FFF2}" v="142" dt="2023-04-11T05:08:00.304"/>
    <p1510:client id="{82BBD0CD-9CA4-BC48-4D0E-BFC77DD08162}" v="403" dt="2023-04-05T06:13:30.340"/>
    <p1510:client id="{9132A92E-64D7-53D7-2F48-C85EB9012890}" v="163" dt="2023-04-21T04:12:03.513"/>
    <p1510:client id="{9EBFC05B-E489-40D0-85C6-9C74EC8DB060}" v="287" dt="2023-05-11T00:29:33.977"/>
    <p1510:client id="{A4B02402-2714-8A7C-5A4F-44E8FBD2750D}" v="227" dt="2023-04-11T05:44:16.139"/>
    <p1510:client id="{A9FC188A-3137-18BF-7DD3-BC489F476703}" v="587" dt="2023-05-17T05:41:16.530"/>
    <p1510:client id="{ADB99BB2-E63E-BBFF-6967-EC3E8A7D9180}" v="491" dt="2023-04-20T06:01:15.088"/>
    <p1510:client id="{AF484168-7555-F17B-70AE-5312036E1DDF}" v="211" dt="2023-04-29T05:15:36.723"/>
    <p1510:client id="{B4375250-F6DD-9C66-3ADA-713FF822F4C1}" v="92" dt="2023-03-30T04:30:33.840"/>
    <p1510:client id="{BA6AC67D-01CF-557E-26EB-D01BE2704043}" v="21" dt="2023-04-09T23:10:27.430"/>
    <p1510:client id="{BB4B3396-2C58-4A02-8087-05F150F77BB6}" v="995" dt="2023-04-12T05:44:00.848"/>
    <p1510:client id="{BD760FA2-B600-B393-B692-E3B23970ECB3}" v="139" dt="2023-04-21T05:05:37.878"/>
    <p1510:client id="{C0B5DD8B-5537-490D-1467-6CD1699AFCA0}" v="21" dt="2023-05-14T05:37:44.467"/>
    <p1510:client id="{C30A365E-0568-A7FE-73E9-964077BCC3C8}" v="247" dt="2023-05-07T02:54:34.577"/>
    <p1510:client id="{C514C319-56F8-B12D-1BF4-031000080B31}" v="32" dt="2022-10-05T04:40:17.792"/>
    <p1510:client id="{C6D9B410-065D-E912-2840-D12111841966}" v="447" dt="2023-03-25T03:01:09.245"/>
    <p1510:client id="{CB23065C-8CAF-FF51-886B-7BF2AD37DEC5}" v="221" dt="2023-03-28T02:58:37.005"/>
    <p1510:client id="{CB78E065-586D-0FA5-2A2D-E712676D5B2F}" v="119" dt="2023-04-23T15:52:12.873"/>
    <p1510:client id="{CFDF9EF3-B72E-C3B2-7449-9FAB376284F7}" v="239" dt="2023-04-30T08:04:23.509"/>
    <p1510:client id="{D69511E4-EF1F-0F41-20D5-3BBF96449B42}" v="1153" dt="2023-04-27T03:08:54.289"/>
    <p1510:client id="{E66C6E1E-F994-1E41-690E-663FCBFD28A4}" v="145" dt="2023-03-28T02:47:22.112"/>
    <p1510:client id="{E7BB97DC-FE1E-0416-6B5D-5D13EEFA50DD}" v="368" dt="2023-04-19T04:09:38.260"/>
    <p1510:client id="{F10FCD63-5DFA-43C5-BBB3-900063FCAD6E}" v="46" dt="2023-03-28T04:38:54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F1BBE-62C3-46CF-A920-41CF3875A54A}" type="datetimeFigureOut"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A2388-27E1-4255-B3C5-FDD5E35C8C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key.cgi?keyword=buffer+overflo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Why is an old exploit method from the 1980s still relevant today? What is the modern approach to exploit buffer overflow? And how do we defend against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2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45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This is the demo code that we will be using through out the rest of the presentation.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19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/>
              <a:t>Develop Shellcode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/>
              <a:t>Place no-op sled on the stack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Place Shellcode on the stack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Align RIP (Instruction Pointer to point back to shellcode)</a:t>
            </a:r>
            <a:endParaRPr lang="en-US" dirty="0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  <a:cs typeface="Calibri"/>
              </a:rPr>
              <a:t>In traditional buffer overflow exploit, we would place our payload to the stack, and use RIP to point the to the no-op sled address.</a:t>
            </a:r>
            <a:endParaRPr lang="en-US" dirty="0">
              <a:cs typeface="Calibri" panose="020F0502020204030204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29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 bunch of super smart people at one point got together and came up with solutions to prevent buffer overflow exploits.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"Stack canaries" method works by placing a small integer, the value of which is randomly chosen at program start, in memory just before the stack return pointer.</a:t>
            </a:r>
            <a:endParaRPr lang="en-US" dirty="0">
              <a:cs typeface="Calibri"/>
            </a:endParaRPr>
          </a:p>
          <a:p>
            <a:r>
              <a:rPr lang="en-US" dirty="0"/>
              <a:t>"ASLR":  randomization to the memory space of the executing program.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"No Stack Execution": </a:t>
            </a:r>
            <a:r>
              <a:rPr lang="en-US" dirty="0"/>
              <a:t>Another approach to preventing stack buffer overflow exploitation is to enforce a memory policy on the stack memory region that disallows execution from the stack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can we do to bypass some of these protections?</a:t>
            </a:r>
          </a:p>
          <a:p>
            <a:r>
              <a:rPr lang="en-US" dirty="0">
                <a:cs typeface="Calibri"/>
              </a:rPr>
              <a:t>How many people here have seen Pool Table </a:t>
            </a:r>
            <a:r>
              <a:rPr lang="en-US" dirty="0" err="1">
                <a:cs typeface="Calibri"/>
              </a:rPr>
              <a:t>Trickshot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80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>
                <a:cs typeface="Calibri"/>
              </a:rPr>
              <a:t>Like a pool table </a:t>
            </a:r>
            <a:r>
              <a:rPr lang="en-US" err="1">
                <a:cs typeface="Calibri"/>
              </a:rPr>
              <a:t>trickshot</a:t>
            </a:r>
            <a:r>
              <a:rPr lang="en-US" dirty="0">
                <a:cs typeface="Calibri"/>
              </a:rPr>
              <a:t>, Return Object Programming allows </a:t>
            </a:r>
            <a:r>
              <a:rPr lang="en-US"/>
              <a:t>attacker to hijack program control flow by executing machine instruction sequences that are presented in the machine's memory when the program is executed. These are called "gadgets".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Allows attacker to bypass ASLR and no stack execution protection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49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is a library in Linux that allows programmers to dynamically call functions at the time of the program is executed.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This allows programmers to keep the program small and portable.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84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83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73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can we exploit this program?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4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40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Employ </a:t>
            </a:r>
            <a:r>
              <a:rPr lang="en-US" u="sng" dirty="0" err="1"/>
              <a:t>ROPGadget</a:t>
            </a:r>
            <a:r>
              <a:rPr lang="en-US" u="sng" dirty="0"/>
              <a:t> </a:t>
            </a:r>
            <a:r>
              <a:rPr lang="en-US" dirty="0"/>
              <a:t>to develop the exploit.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cs typeface="Calibri"/>
              </a:rPr>
              <a:t>We are interested in pop </a:t>
            </a:r>
            <a:r>
              <a:rPr lang="en-US" dirty="0" err="1">
                <a:cs typeface="Calibri"/>
              </a:rPr>
              <a:t>rdi</a:t>
            </a:r>
            <a:r>
              <a:rPr lang="en-US" dirty="0">
                <a:cs typeface="Calibri"/>
              </a:rPr>
              <a:t>, ret and ret gadgets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cs typeface="Calibri"/>
              </a:rPr>
              <a:t>This is because in x86_64 calling convention </a:t>
            </a:r>
            <a:r>
              <a:rPr lang="en-US" dirty="0" err="1">
                <a:cs typeface="Calibri"/>
              </a:rPr>
              <a:t>rdi</a:t>
            </a:r>
            <a:r>
              <a:rPr lang="en-US" dirty="0">
                <a:cs typeface="Calibri"/>
              </a:rPr>
              <a:t> is used for the first argument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/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We want "pop </a:t>
            </a:r>
            <a:r>
              <a:rPr lang="en-US" dirty="0" err="1"/>
              <a:t>rdi</a:t>
            </a:r>
            <a:r>
              <a:rPr lang="en-US" dirty="0"/>
              <a:t>" and "ret" gadgets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"pop </a:t>
            </a:r>
            <a:r>
              <a:rPr lang="en-US" dirty="0" err="1"/>
              <a:t>rdi</a:t>
            </a:r>
            <a:r>
              <a:rPr lang="en-US" dirty="0"/>
              <a:t>" will allow us to pop the value on the stack into </a:t>
            </a:r>
            <a:r>
              <a:rPr lang="en-US" dirty="0" err="1"/>
              <a:t>rdi</a:t>
            </a:r>
            <a:r>
              <a:rPr lang="en-US" dirty="0"/>
              <a:t> register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/>
              <a:t>rdi</a:t>
            </a:r>
            <a:r>
              <a:rPr lang="en-US" dirty="0"/>
              <a:t> is used for first argument of the function call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50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/>
              <a:t>We also need to find a couple more items to make our ROP payload chain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first item is the address of the main function in the binary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second item is the address of the puts function in the binary and the puts function in the global offset table that will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91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/>
              <a:t>We also need to find a couple more items to make our ROP payload chain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first item is the address of the main function in the binary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second item is the address of the puts function in the binary and the puts function in the global offset table that will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62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/>
              <a:t>We also need to find a couple more items to make our ROP payload chain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first item is the address of the main function in the binary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second item is the address of the puts function in the binary and the puts function in the global offset table that will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0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Because of ASLR, we can't reliably predict the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function, therefore we need to leak the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base address at the time of the binary is run.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We utilize the "puts" function inside the binary to achieve this.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After JUNKJUNK, we get to control RIP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36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49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6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,Sans-Serif"/>
              <a:buChar char="-"/>
            </a:pPr>
            <a:r>
              <a:rPr lang="en-US" dirty="0"/>
              <a:t>After executing </a:t>
            </a:r>
            <a:r>
              <a:rPr lang="en-US" dirty="0" err="1"/>
              <a:t>puts_plts</a:t>
            </a:r>
            <a:r>
              <a:rPr lang="en-US" dirty="0"/>
              <a:t>, it will print the address of the puts function inside the </a:t>
            </a:r>
            <a:r>
              <a:rPr lang="en-US" dirty="0" err="1"/>
              <a:t>libc</a:t>
            </a:r>
            <a:r>
              <a:rPr lang="en-US" dirty="0"/>
              <a:t> at the time of execution.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92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21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If we google for Buffer Overflow CVE, these are some of the most recent examples - </a:t>
            </a:r>
            <a:r>
              <a:rPr lang="en-US" dirty="0">
                <a:hlinkClick r:id="rId3"/>
              </a:rPr>
              <a:t>CVE - Search Results (mitre.org)</a:t>
            </a:r>
            <a:r>
              <a:rPr lang="en-US" dirty="0">
                <a:cs typeface="Calibri"/>
              </a:rPr>
              <a:t> </a:t>
            </a:r>
            <a:endParaRPr lang="en-US"/>
          </a:p>
          <a:p>
            <a:r>
              <a:rPr lang="en-US" dirty="0">
                <a:cs typeface="Calibri"/>
              </a:rPr>
              <a:t>How often do we use a precompiled binary from either open source repository or a 3rd party vendor for granted?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We often trust the open-source community and vendors to be on top of patching vulnerable pre-compiled binary. But that's not always the case.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Adversaries have a lot of free time and it may only take one vulnerable binary for the attacker to gain access.  </a:t>
            </a:r>
            <a:endParaRPr lang="en-US" dirty="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 dirty="0"/>
              <a:t>CVE-2021-36194</a:t>
            </a:r>
            <a:r>
              <a:rPr lang="en-US" dirty="0"/>
              <a:t>: Stack-based buffer overflows in the API controllers of </a:t>
            </a:r>
            <a:r>
              <a:rPr lang="en-US" dirty="0" err="1"/>
              <a:t>FortiWeb</a:t>
            </a:r>
            <a:r>
              <a:rPr lang="en-US" dirty="0"/>
              <a:t> that may allow for arbitrary code execution 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CVE-2022-28721</a:t>
            </a:r>
            <a:r>
              <a:rPr lang="en-US" dirty="0"/>
              <a:t>: Certain HP Print Products are vulnerable to buffer overflow that can lead to  Remote Code Execution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CVE-2022-3602: </a:t>
            </a:r>
            <a:r>
              <a:rPr lang="en-US" dirty="0"/>
              <a:t>A buffer overrun can be triggered in X.509 certificate verification that can potentially result in Remote Code Execution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CVE-2022-2471: </a:t>
            </a:r>
            <a:r>
              <a:rPr lang="en-US" dirty="0"/>
              <a:t>Buffer overflow in EZVIZ Motion Detection leads to Remote Code Execution</a:t>
            </a:r>
            <a:endParaRPr lang="en-US" dirty="0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4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Using </a:t>
            </a:r>
            <a:r>
              <a:rPr lang="en-US" dirty="0" err="1">
                <a:cs typeface="Calibri"/>
              </a:rPr>
              <a:t>pwntools</a:t>
            </a:r>
            <a:r>
              <a:rPr lang="en-US" dirty="0">
                <a:cs typeface="Calibri"/>
              </a:rPr>
              <a:t> function ELF, we can get the offset of the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symbols.</a:t>
            </a:r>
            <a:endParaRPr lang="en-US" dirty="0"/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Once we have the </a:t>
            </a:r>
            <a:r>
              <a:rPr lang="en-US" dirty="0" err="1">
                <a:cs typeface="Calibri"/>
              </a:rPr>
              <a:t>libc_base</a:t>
            </a:r>
            <a:r>
              <a:rPr lang="en-US" dirty="0">
                <a:cs typeface="Calibri"/>
              </a:rPr>
              <a:t> address, we can calculate where the "system" function is along with "</a:t>
            </a:r>
            <a:r>
              <a:rPr lang="en-US" dirty="0" err="1">
                <a:cs typeface="Calibri"/>
              </a:rPr>
              <a:t>sh</a:t>
            </a:r>
            <a:r>
              <a:rPr lang="en-US" dirty="0">
                <a:cs typeface="Calibri"/>
              </a:rPr>
              <a:t>" string inside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90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24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96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7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81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For the second stage of the payload, we set up similar structure as seen before. </a:t>
            </a:r>
          </a:p>
          <a:p>
            <a:r>
              <a:rPr lang="en-US" dirty="0">
                <a:cs typeface="Calibri"/>
              </a:rPr>
              <a:t>However, instead of trying to leak the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function, we want to execute system("/bin/</a:t>
            </a:r>
            <a:r>
              <a:rPr lang="en-US" dirty="0" err="1">
                <a:cs typeface="Calibri"/>
              </a:rPr>
              <a:t>sh</a:t>
            </a:r>
            <a:r>
              <a:rPr lang="en-US" dirty="0">
                <a:cs typeface="Calibri"/>
              </a:rPr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190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1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7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 this demo, we can see that </a:t>
            </a:r>
            <a:r>
              <a:rPr lang="en-US" dirty="0" err="1">
                <a:cs typeface="Calibri"/>
              </a:rPr>
              <a:t>pwntools</a:t>
            </a:r>
            <a:r>
              <a:rPr lang="en-US" dirty="0">
                <a:cs typeface="Calibri"/>
              </a:rPr>
              <a:t> output some </a:t>
            </a:r>
            <a:r>
              <a:rPr lang="en-US" dirty="0" err="1">
                <a:cs typeface="Calibri"/>
              </a:rPr>
              <a:t>checkings</a:t>
            </a:r>
            <a:r>
              <a:rPr lang="en-US" dirty="0">
                <a:cs typeface="Calibri"/>
              </a:rPr>
              <a:t>, but after that, we can see the leak </a:t>
            </a:r>
            <a:r>
              <a:rPr lang="en-US" dirty="0" err="1">
                <a:cs typeface="Calibri"/>
              </a:rPr>
              <a:t>libcs</a:t>
            </a:r>
            <a:r>
              <a:rPr lang="en-US" dirty="0">
                <a:cs typeface="Calibri"/>
              </a:rPr>
              <a:t> address along with the system address. Once we have those, we used those for the 2nd stage of the payload and now we have our shell in "interactive mode".</a:t>
            </a:r>
            <a:endParaRPr lang="en-US" dirty="0"/>
          </a:p>
          <a:p>
            <a:r>
              <a:rPr lang="en-US" dirty="0">
                <a:cs typeface="Calibri"/>
              </a:rPr>
              <a:t>What this demo showed is we achieved both Lateral Movement as well as Privilege Escalation.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6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4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Calibri,Sans-Serif"/>
              <a:buChar char="-"/>
            </a:pPr>
            <a:r>
              <a:rPr lang="en-US" dirty="0"/>
              <a:t>Buffer overflow exploit was made popular by the 1988 Morris Worm that took down most of the Internet at the time. 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Buffer overflow occurs when the user can put more data than what the program intended to. 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Calibri,Sans-Serif"/>
              <a:buChar char="-"/>
            </a:pPr>
            <a:r>
              <a:rPr lang="en-US" dirty="0"/>
              <a:t>Writing data outside of the intended buffer can corrupt data, crash the program, or cause the execution of malicious code.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Calibri,Sans-Serif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82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Here's a simplified example on how the memory works. 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Within the memory we have the Heap and the Stack. 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The Heap grows from low memory address to high memory address. Whereas the Stack grows from high memory address to low memory address. </a:t>
            </a:r>
          </a:p>
          <a:p>
            <a:r>
              <a:rPr lang="en-US" dirty="0">
                <a:ea typeface="Calibri"/>
                <a:cs typeface="Calibri"/>
              </a:rPr>
              <a:t>There are two operations that we will focus on in this presentation: pop and push.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these general registers as the CPU minions. </a:t>
            </a:r>
            <a:endParaRPr lang="en-US"/>
          </a:p>
          <a:p>
            <a:r>
              <a:rPr lang="en-US" dirty="0"/>
              <a:t>Unlike the movies, these registers don't go around and stream "banana", they are used by the CPU to pass function parameters. </a:t>
            </a:r>
            <a:endParaRPr lang="en-US"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Stack Base Pointer register (BP). Used to point to the base of the stack. It tells you where you were.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Stack Pointer register (SP). Pointer to the top of the stack. This tells you where you are.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Instruction pointer is like a finger that follows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23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0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09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7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92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13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571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12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6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0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4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59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9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6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02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8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%3cputs@GLIBC_2.2.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c48372/KrakenKon2022.gi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tel.com/content/dam/develop/external/us/en/documents/introduction-to-x64-assembly-181178.pdf" TargetMode="External"/><Relationship Id="rId13" Type="http://schemas.openxmlformats.org/officeDocument/2006/relationships/hyperlink" Target="https://github.com/JonathanSalwan/ROPgadget" TargetMode="External"/><Relationship Id="rId3" Type="http://schemas.openxmlformats.org/officeDocument/2006/relationships/hyperlink" Target="https://attack.mitre.org/" TargetMode="External"/><Relationship Id="rId7" Type="http://schemas.openxmlformats.org/officeDocument/2006/relationships/hyperlink" Target="https://axcheron.github.io/linux-shellcode-101-from-hell-to-shell/" TargetMode="External"/><Relationship Id="rId12" Type="http://schemas.openxmlformats.org/officeDocument/2006/relationships/hyperlink" Target="https://en.wikipedia.org/wiki/Return-oriented_programmin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damdoupe.com/" TargetMode="External"/><Relationship Id="rId11" Type="http://schemas.openxmlformats.org/officeDocument/2006/relationships/hyperlink" Target="https://www.rapid7.com/blog/post/2019/02/19/stack-based-buffer-overflow-attacks-what-you-need-to-know/" TargetMode="External"/><Relationship Id="rId5" Type="http://schemas.openxmlformats.org/officeDocument/2006/relationships/hyperlink" Target="https://owasp.org/www-community/vulnerabilities/Buffer_Overflow" TargetMode="External"/><Relationship Id="rId10" Type="http://schemas.openxmlformats.org/officeDocument/2006/relationships/hyperlink" Target="https://stackoverflow.com/questions/2535989/what-are-the-calling-conventions-for-unix-linux-system-calls-and-user-space-f" TargetMode="External"/><Relationship Id="rId4" Type="http://schemas.openxmlformats.org/officeDocument/2006/relationships/hyperlink" Target="https://en.wikipedia.org/wiki/Buffer_overflow" TargetMode="External"/><Relationship Id="rId9" Type="http://schemas.openxmlformats.org/officeDocument/2006/relationships/hyperlink" Target="https://aaronbloomfield.github.io/pdr/book/x86-64bit-ccc-chapter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6E2E74-06CA-4173-B7B0-204D27B1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6970E1C9-C9F9-481F-894F-6978A15CF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1" y="965200"/>
            <a:ext cx="10286108" cy="492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5FB36-9688-49FD-8F26-AD607176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347" y="1129284"/>
            <a:ext cx="9957816" cy="45994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543" y="1588168"/>
            <a:ext cx="9149156" cy="2644719"/>
          </a:xfrm>
        </p:spPr>
        <p:txBody>
          <a:bodyPr anchor="ctr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A Modern Approach to </a:t>
            </a:r>
            <a:br>
              <a:rPr lang="en-US" sz="4800">
                <a:ea typeface="+mj-lt"/>
                <a:cs typeface="+mj-lt"/>
              </a:rPr>
            </a:br>
            <a:r>
              <a:rPr lang="en-US" sz="4800">
                <a:ea typeface="+mj-lt"/>
                <a:cs typeface="+mj-lt"/>
              </a:rPr>
              <a:t>Buffer Overflow Exploit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4777740"/>
            <a:ext cx="8626640" cy="504682"/>
          </a:xfrm>
        </p:spPr>
        <p:txBody>
          <a:bodyPr vert="horz" lIns="68580" tIns="68580" rIns="68580" bIns="68580" rtlCol="0">
            <a:normAutofit/>
          </a:bodyPr>
          <a:lstStyle/>
          <a:p>
            <a:r>
              <a:rPr lang="en-US"/>
              <a:t>Author: Vu Coughlin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8DFF79-735F-44E8-8B9C-D1F28BED7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4663440"/>
            <a:ext cx="1828800" cy="0"/>
          </a:xfrm>
          <a:prstGeom prst="line">
            <a:avLst/>
          </a:prstGeom>
          <a:ln w="1587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Linux Calling Convention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6104372" y="1512420"/>
            <a:ext cx="5476978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30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3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3000" b="1">
              <a:solidFill>
                <a:schemeClr val="tx1"/>
              </a:solidFill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push   </a:t>
            </a:r>
            <a:r>
              <a:rPr lang="en-US" sz="2800" err="1">
                <a:ea typeface="+mn-lt"/>
                <a:cs typeface="+mn-lt"/>
              </a:rPr>
              <a:t>rbp</a:t>
            </a:r>
            <a:endParaRPr lang="en-US" sz="2800" dirty="0">
              <a:ea typeface="+mn-lt"/>
              <a:cs typeface="+mn-lt"/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edx,0x3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esi,0x2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edi,0x1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call   0x1149 &lt;</a:t>
            </a:r>
            <a:r>
              <a:rPr lang="en-US" sz="2800" err="1">
                <a:ea typeface="+mn-lt"/>
                <a:cs typeface="+mn-lt"/>
              </a:rPr>
              <a:t>myfunction</a:t>
            </a:r>
            <a:r>
              <a:rPr lang="en-US" sz="2800" dirty="0">
                <a:ea typeface="+mn-lt"/>
                <a:cs typeface="+mn-lt"/>
              </a:rPr>
              <a:t>&gt;</a:t>
            </a: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ret  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3C2A9-3561-8A84-1913-4230BA12701C}"/>
              </a:ext>
            </a:extLst>
          </p:cNvPr>
          <p:cNvSpPr/>
          <p:nvPr/>
        </p:nvSpPr>
        <p:spPr>
          <a:xfrm>
            <a:off x="9789843" y="3257499"/>
            <a:ext cx="1552661" cy="4414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</a:rPr>
              <a:t>3rd </a:t>
            </a:r>
            <a:r>
              <a:rPr lang="en-US" sz="2400" dirty="0" err="1">
                <a:solidFill>
                  <a:srgbClr val="00B0F0"/>
                </a:solidFill>
                <a:latin typeface="Consolas"/>
              </a:rPr>
              <a:t>arg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1606D7-3D14-29F5-7DE6-2521F604BF68}"/>
              </a:ext>
            </a:extLst>
          </p:cNvPr>
          <p:cNvSpPr/>
          <p:nvPr/>
        </p:nvSpPr>
        <p:spPr>
          <a:xfrm>
            <a:off x="7208707" y="3269062"/>
            <a:ext cx="2292365" cy="406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2049ECE-466F-FBC2-DE74-9A2C9ACB175B}"/>
              </a:ext>
            </a:extLst>
          </p:cNvPr>
          <p:cNvSpPr/>
          <p:nvPr/>
        </p:nvSpPr>
        <p:spPr>
          <a:xfrm rot="5400000">
            <a:off x="6633589" y="3296590"/>
            <a:ext cx="219456" cy="34544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56A6E5-184B-C59D-D297-C761CCE9122B}"/>
              </a:ext>
            </a:extLst>
          </p:cNvPr>
          <p:cNvSpPr/>
          <p:nvPr/>
        </p:nvSpPr>
        <p:spPr>
          <a:xfrm>
            <a:off x="1010601" y="1709391"/>
            <a:ext cx="4893817" cy="4161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int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(int a, int b, int c) {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  return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a+b+c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int temp = </a:t>
            </a:r>
            <a:r>
              <a:rPr lang="en-US" sz="2600" dirty="0" err="1">
                <a:solidFill>
                  <a:srgbClr val="000000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(1,2,3);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sz="2600" dirty="0"/>
          </a:p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BF847C-70D0-3078-D9E0-3BF4A3690F02}"/>
              </a:ext>
            </a:extLst>
          </p:cNvPr>
          <p:cNvSpPr/>
          <p:nvPr/>
        </p:nvSpPr>
        <p:spPr>
          <a:xfrm>
            <a:off x="1537661" y="4375927"/>
            <a:ext cx="3979384" cy="3933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3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Linux Calling Convention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6104372" y="1512420"/>
            <a:ext cx="5476978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30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3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3000" b="1">
              <a:solidFill>
                <a:schemeClr val="tx1"/>
              </a:solidFill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push   </a:t>
            </a:r>
            <a:r>
              <a:rPr lang="en-US" sz="2800" err="1">
                <a:ea typeface="+mn-lt"/>
                <a:cs typeface="+mn-lt"/>
              </a:rPr>
              <a:t>rbp</a:t>
            </a:r>
            <a:endParaRPr lang="en-US" sz="2800" dirty="0">
              <a:ea typeface="+mn-lt"/>
              <a:cs typeface="+mn-lt"/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edx,0x3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esi,0x2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edi,0x1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call   0x1149 &lt;</a:t>
            </a:r>
            <a:r>
              <a:rPr lang="en-US" sz="2800" err="1">
                <a:ea typeface="+mn-lt"/>
                <a:cs typeface="+mn-lt"/>
              </a:rPr>
              <a:t>myfunction</a:t>
            </a:r>
            <a:r>
              <a:rPr lang="en-US" sz="2800" dirty="0">
                <a:ea typeface="+mn-lt"/>
                <a:cs typeface="+mn-lt"/>
              </a:rPr>
              <a:t>&gt;</a:t>
            </a: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ret  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3C2A9-3561-8A84-1913-4230BA12701C}"/>
              </a:ext>
            </a:extLst>
          </p:cNvPr>
          <p:cNvSpPr/>
          <p:nvPr/>
        </p:nvSpPr>
        <p:spPr>
          <a:xfrm>
            <a:off x="9789843" y="3714699"/>
            <a:ext cx="1552661" cy="4414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</a:rPr>
              <a:t>2nd arg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1606D7-3D14-29F5-7DE6-2521F604BF68}"/>
              </a:ext>
            </a:extLst>
          </p:cNvPr>
          <p:cNvSpPr/>
          <p:nvPr/>
        </p:nvSpPr>
        <p:spPr>
          <a:xfrm>
            <a:off x="7208707" y="3726262"/>
            <a:ext cx="2292365" cy="406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2049ECE-466F-FBC2-DE74-9A2C9ACB175B}"/>
              </a:ext>
            </a:extLst>
          </p:cNvPr>
          <p:cNvSpPr/>
          <p:nvPr/>
        </p:nvSpPr>
        <p:spPr>
          <a:xfrm rot="5400000">
            <a:off x="6633589" y="3753790"/>
            <a:ext cx="219456" cy="34544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C5AE17-9F2F-267A-AA11-6AF76B1D9183}"/>
              </a:ext>
            </a:extLst>
          </p:cNvPr>
          <p:cNvSpPr/>
          <p:nvPr/>
        </p:nvSpPr>
        <p:spPr>
          <a:xfrm>
            <a:off x="1010601" y="1709391"/>
            <a:ext cx="4893817" cy="4161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int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(int a, int b, int c) {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  return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a+b+c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int temp = </a:t>
            </a:r>
            <a:r>
              <a:rPr lang="en-US" sz="2600" dirty="0" err="1">
                <a:solidFill>
                  <a:srgbClr val="000000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(1,2,3);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sz="2600" dirty="0"/>
          </a:p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BB1585-BC3F-8F44-3D43-FAAD67BBBBFC}"/>
              </a:ext>
            </a:extLst>
          </p:cNvPr>
          <p:cNvSpPr/>
          <p:nvPr/>
        </p:nvSpPr>
        <p:spPr>
          <a:xfrm>
            <a:off x="1537661" y="4375927"/>
            <a:ext cx="3979384" cy="3933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31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Linux Calling Convention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01540C-A49E-8047-8D70-45176DCB6096}"/>
              </a:ext>
            </a:extLst>
          </p:cNvPr>
          <p:cNvSpPr/>
          <p:nvPr/>
        </p:nvSpPr>
        <p:spPr>
          <a:xfrm>
            <a:off x="1010601" y="1709391"/>
            <a:ext cx="4893817" cy="4161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int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(int a, int b, int c) {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  return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a+b+c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int temp = </a:t>
            </a:r>
            <a:r>
              <a:rPr lang="en-US" sz="2600" dirty="0" err="1">
                <a:solidFill>
                  <a:srgbClr val="000000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(1,2,3);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sz="2600" dirty="0"/>
          </a:p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6104372" y="1512420"/>
            <a:ext cx="5476978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30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3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3000" b="1">
              <a:solidFill>
                <a:schemeClr val="tx1"/>
              </a:solidFill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push   </a:t>
            </a:r>
            <a:r>
              <a:rPr lang="en-US" sz="2800" err="1">
                <a:ea typeface="+mn-lt"/>
                <a:cs typeface="+mn-lt"/>
              </a:rPr>
              <a:t>rbp</a:t>
            </a:r>
            <a:endParaRPr lang="en-US" sz="2800" dirty="0">
              <a:ea typeface="+mn-lt"/>
              <a:cs typeface="+mn-lt"/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edx,0x3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esi,0x2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edi,0x1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call   0x1149 &lt;</a:t>
            </a:r>
            <a:r>
              <a:rPr lang="en-US" sz="2800" err="1">
                <a:ea typeface="+mn-lt"/>
                <a:cs typeface="+mn-lt"/>
              </a:rPr>
              <a:t>myfunction</a:t>
            </a:r>
            <a:r>
              <a:rPr lang="en-US" sz="2800" dirty="0">
                <a:ea typeface="+mn-lt"/>
                <a:cs typeface="+mn-lt"/>
              </a:rPr>
              <a:t>&gt;</a:t>
            </a: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ret  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6217CA-D28E-9935-4D61-3803EFFBF276}"/>
              </a:ext>
            </a:extLst>
          </p:cNvPr>
          <p:cNvSpPr/>
          <p:nvPr/>
        </p:nvSpPr>
        <p:spPr>
          <a:xfrm>
            <a:off x="1537661" y="4375927"/>
            <a:ext cx="3979384" cy="3933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3C2A9-3561-8A84-1913-4230BA12701C}"/>
              </a:ext>
            </a:extLst>
          </p:cNvPr>
          <p:cNvSpPr/>
          <p:nvPr/>
        </p:nvSpPr>
        <p:spPr>
          <a:xfrm>
            <a:off x="9789843" y="4131259"/>
            <a:ext cx="1552661" cy="4414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</a:rPr>
              <a:t>1st arg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1606D7-3D14-29F5-7DE6-2521F604BF68}"/>
              </a:ext>
            </a:extLst>
          </p:cNvPr>
          <p:cNvSpPr/>
          <p:nvPr/>
        </p:nvSpPr>
        <p:spPr>
          <a:xfrm>
            <a:off x="7208707" y="4142822"/>
            <a:ext cx="2292365" cy="406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2049ECE-466F-FBC2-DE74-9A2C9ACB175B}"/>
              </a:ext>
            </a:extLst>
          </p:cNvPr>
          <p:cNvSpPr/>
          <p:nvPr/>
        </p:nvSpPr>
        <p:spPr>
          <a:xfrm rot="5400000">
            <a:off x="6633589" y="4170350"/>
            <a:ext cx="219456" cy="34544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725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Traditional Buffer Overflow Exploit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F030A-F1B0-7C41-6AAC-58115AEB37FC}"/>
              </a:ext>
            </a:extLst>
          </p:cNvPr>
          <p:cNvSpPr txBox="1"/>
          <p:nvPr/>
        </p:nvSpPr>
        <p:spPr>
          <a:xfrm>
            <a:off x="5046369" y="5832435"/>
            <a:ext cx="21030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onsolas"/>
              </a:rPr>
              <a:t>bof_demo.c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3AD6F-8CE2-591C-3210-EA241F8FA327}"/>
              </a:ext>
            </a:extLst>
          </p:cNvPr>
          <p:cNvSpPr txBox="1"/>
          <p:nvPr/>
        </p:nvSpPr>
        <p:spPr>
          <a:xfrm>
            <a:off x="953277" y="1901890"/>
            <a:ext cx="238606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62626"/>
                </a:solidFill>
                <a:cs typeface="Arial"/>
              </a:rPr>
              <a:t>$ </a:t>
            </a:r>
            <a:r>
              <a:rPr lang="en-US" err="1">
                <a:solidFill>
                  <a:srgbClr val="262626"/>
                </a:solidFill>
                <a:cs typeface="Arial"/>
              </a:rPr>
              <a:t>gcc</a:t>
            </a:r>
            <a:r>
              <a:rPr lang="en-US">
                <a:solidFill>
                  <a:srgbClr val="262626"/>
                </a:solidFill>
                <a:cs typeface="Arial"/>
              </a:rPr>
              <a:t> -Wall -O0 -g -</a:t>
            </a:r>
            <a:r>
              <a:rPr lang="en-US" err="1">
                <a:solidFill>
                  <a:srgbClr val="262626"/>
                </a:solidFill>
                <a:cs typeface="Arial"/>
              </a:rPr>
              <a:t>fno</a:t>
            </a:r>
            <a:r>
              <a:rPr lang="en-US">
                <a:solidFill>
                  <a:srgbClr val="262626"/>
                </a:solidFill>
                <a:cs typeface="Arial"/>
              </a:rPr>
              <a:t>-omit-frame-pointer -</a:t>
            </a:r>
            <a:r>
              <a:rPr lang="en-US" err="1">
                <a:solidFill>
                  <a:srgbClr val="262626"/>
                </a:solidFill>
                <a:cs typeface="Arial"/>
              </a:rPr>
              <a:t>Wno</a:t>
            </a:r>
            <a:r>
              <a:rPr lang="en-US">
                <a:solidFill>
                  <a:srgbClr val="262626"/>
                </a:solidFill>
                <a:cs typeface="Arial"/>
              </a:rPr>
              <a:t>-deprecated-declarations -D_FORTIFY_SOURCE=0 -</a:t>
            </a:r>
            <a:r>
              <a:rPr lang="en-US" err="1">
                <a:solidFill>
                  <a:srgbClr val="262626"/>
                </a:solidFill>
                <a:cs typeface="Arial"/>
              </a:rPr>
              <a:t>Wno</a:t>
            </a:r>
            <a:r>
              <a:rPr lang="en-US">
                <a:solidFill>
                  <a:srgbClr val="262626"/>
                </a:solidFill>
                <a:cs typeface="Arial"/>
              </a:rPr>
              <a:t>-format -</a:t>
            </a:r>
            <a:r>
              <a:rPr lang="en-US" err="1">
                <a:solidFill>
                  <a:srgbClr val="262626"/>
                </a:solidFill>
                <a:cs typeface="Arial"/>
              </a:rPr>
              <a:t>Wno</a:t>
            </a:r>
            <a:r>
              <a:rPr lang="en-US">
                <a:solidFill>
                  <a:srgbClr val="262626"/>
                </a:solidFill>
                <a:cs typeface="Arial"/>
              </a:rPr>
              <a:t>-format-security -z </a:t>
            </a:r>
            <a:r>
              <a:rPr lang="en-US" err="1">
                <a:solidFill>
                  <a:srgbClr val="262626"/>
                </a:solidFill>
                <a:cs typeface="Arial"/>
              </a:rPr>
              <a:t>norelro</a:t>
            </a:r>
            <a:r>
              <a:rPr lang="en-US">
                <a:solidFill>
                  <a:srgbClr val="262626"/>
                </a:solidFill>
                <a:cs typeface="Arial"/>
              </a:rPr>
              <a:t> -z </a:t>
            </a:r>
            <a:r>
              <a:rPr lang="en-US" err="1">
                <a:solidFill>
                  <a:srgbClr val="262626"/>
                </a:solidFill>
                <a:cs typeface="Arial"/>
              </a:rPr>
              <a:t>execstack</a:t>
            </a:r>
            <a:r>
              <a:rPr lang="en-US">
                <a:solidFill>
                  <a:srgbClr val="262626"/>
                </a:solidFill>
                <a:cs typeface="Arial"/>
              </a:rPr>
              <a:t> -</a:t>
            </a:r>
            <a:r>
              <a:rPr lang="en-US" err="1">
                <a:solidFill>
                  <a:srgbClr val="262626"/>
                </a:solidFill>
                <a:cs typeface="Arial"/>
              </a:rPr>
              <a:t>fno</a:t>
            </a:r>
            <a:r>
              <a:rPr lang="en-US">
                <a:solidFill>
                  <a:srgbClr val="262626"/>
                </a:solidFill>
                <a:cs typeface="Arial"/>
              </a:rPr>
              <a:t>-stack-protector -no-pie -o </a:t>
            </a:r>
            <a:r>
              <a:rPr lang="en-US" err="1">
                <a:solidFill>
                  <a:srgbClr val="262626"/>
                </a:solidFill>
                <a:cs typeface="Arial"/>
              </a:rPr>
              <a:t>bof_demo</a:t>
            </a:r>
            <a:r>
              <a:rPr lang="en-US">
                <a:solidFill>
                  <a:srgbClr val="262626"/>
                </a:solidFill>
                <a:cs typeface="Arial"/>
              </a:rPr>
              <a:t> </a:t>
            </a:r>
            <a:r>
              <a:rPr lang="en-US" err="1">
                <a:solidFill>
                  <a:srgbClr val="262626"/>
                </a:solidFill>
                <a:cs typeface="Arial"/>
              </a:rPr>
              <a:t>bof_demo.c</a:t>
            </a:r>
            <a:r>
              <a:rPr lang="en-US">
                <a:solidFill>
                  <a:srgbClr val="262626"/>
                </a:solidFill>
                <a:cs typeface="Arial"/>
              </a:rPr>
              <a:t>​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5D0760-4A69-2E52-F758-8AB0A7392593}"/>
              </a:ext>
            </a:extLst>
          </p:cNvPr>
          <p:cNvSpPr/>
          <p:nvPr/>
        </p:nvSpPr>
        <p:spPr>
          <a:xfrm>
            <a:off x="3261866" y="1629756"/>
            <a:ext cx="5664217" cy="42032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int main(int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argc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, char*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argv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[], char*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enp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[]) {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 char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buf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[200];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 puts("Enter your message:");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("&gt; ");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fflush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stdout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fgets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(buf,500,stdin);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("You said: %s\n",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buf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 return 0;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960018-952A-AA59-E31B-DD07ED9F8317}"/>
              </a:ext>
            </a:extLst>
          </p:cNvPr>
          <p:cNvSpPr/>
          <p:nvPr/>
        </p:nvSpPr>
        <p:spPr>
          <a:xfrm>
            <a:off x="3755886" y="2622027"/>
            <a:ext cx="1901638" cy="3782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C00E08-0F26-FB60-ADE7-188A2AF71754}"/>
              </a:ext>
            </a:extLst>
          </p:cNvPr>
          <p:cNvSpPr/>
          <p:nvPr/>
        </p:nvSpPr>
        <p:spPr>
          <a:xfrm>
            <a:off x="3755886" y="4117446"/>
            <a:ext cx="2592187" cy="3652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3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Traditional Buffer Overflow Exploit (cont.)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0DE2AC1-69A9-6FAC-BBFC-FFA7FFED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0857"/>
              </p:ext>
            </p:extLst>
          </p:nvPr>
        </p:nvGraphicFramePr>
        <p:xfrm>
          <a:off x="919975" y="3559097"/>
          <a:ext cx="1057757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548">
                  <a:extLst>
                    <a:ext uri="{9D8B030D-6E8A-4147-A177-3AD203B41FA5}">
                      <a16:colId xmlns:a16="http://schemas.microsoft.com/office/drawing/2014/main" val="4104290975"/>
                    </a:ext>
                  </a:extLst>
                </a:gridCol>
                <a:gridCol w="2538253">
                  <a:extLst>
                    <a:ext uri="{9D8B030D-6E8A-4147-A177-3AD203B41FA5}">
                      <a16:colId xmlns:a16="http://schemas.microsoft.com/office/drawing/2014/main" val="88160365"/>
                    </a:ext>
                  </a:extLst>
                </a:gridCol>
                <a:gridCol w="2462949">
                  <a:extLst>
                    <a:ext uri="{9D8B030D-6E8A-4147-A177-3AD203B41FA5}">
                      <a16:colId xmlns:a16="http://schemas.microsoft.com/office/drawing/2014/main" val="2106719825"/>
                    </a:ext>
                  </a:extLst>
                </a:gridCol>
                <a:gridCol w="3540512">
                  <a:extLst>
                    <a:ext uri="{9D8B030D-6E8A-4147-A177-3AD203B41FA5}">
                      <a16:colId xmlns:a16="http://schemas.microsoft.com/office/drawing/2014/main" val="3168807671"/>
                    </a:ext>
                  </a:extLst>
                </a:gridCol>
                <a:gridCol w="1018314">
                  <a:extLst>
                    <a:ext uri="{9D8B030D-6E8A-4147-A177-3AD203B41FA5}">
                      <a16:colId xmlns:a16="http://schemas.microsoft.com/office/drawing/2014/main" val="64156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No-op sled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Shellcode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Address of No Op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0788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287619-1205-1B53-D769-09292FB5DF2C}"/>
              </a:ext>
            </a:extLst>
          </p:cNvPr>
          <p:cNvSpPr txBox="1"/>
          <p:nvPr/>
        </p:nvSpPr>
        <p:spPr>
          <a:xfrm>
            <a:off x="8876413" y="4303150"/>
            <a:ext cx="3078750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latin typeface="Consolas"/>
                <a:ea typeface="Consolas" charset="0"/>
                <a:cs typeface="Consolas" charset="0"/>
              </a:rPr>
              <a:t>0xFFFFFFFF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41530-64E1-0CE6-2711-03351CF79D71}"/>
              </a:ext>
            </a:extLst>
          </p:cNvPr>
          <p:cNvSpPr txBox="1"/>
          <p:nvPr/>
        </p:nvSpPr>
        <p:spPr>
          <a:xfrm>
            <a:off x="611045" y="4210224"/>
            <a:ext cx="243603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latin typeface="Consolas"/>
                <a:ea typeface="+mn-lt"/>
                <a:cs typeface="+mn-lt"/>
              </a:rPr>
              <a:t>0x00000000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CC73F7F-0D19-110A-805D-2A0A5DC8CE99}"/>
              </a:ext>
            </a:extLst>
          </p:cNvPr>
          <p:cNvSpPr/>
          <p:nvPr/>
        </p:nvSpPr>
        <p:spPr>
          <a:xfrm flipH="1">
            <a:off x="2970838" y="2493582"/>
            <a:ext cx="5599708" cy="833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55BC0177-AF73-CCF4-ABC8-4D5F3E126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936" y="2105247"/>
            <a:ext cx="6863314" cy="34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Why does traditional BOF no longer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Stack canaries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Address Space Layout Randomization (ASLR)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Compiler warnings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No Stack Execution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Hardware changes to prevent execution of code on the stack</a:t>
            </a:r>
            <a:endParaRPr lang="en-US" sz="3200" dirty="0"/>
          </a:p>
          <a:p>
            <a:pPr>
              <a:buSzPct val="114999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8955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What is Return Object Programing (ROP)?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CEAC8-B6B4-630B-C77D-6CD7AA2D494D}"/>
              </a:ext>
            </a:extLst>
          </p:cNvPr>
          <p:cNvSpPr txBox="1"/>
          <p:nvPr/>
        </p:nvSpPr>
        <p:spPr>
          <a:xfrm>
            <a:off x="1379963" y="256478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4BECD-4ACC-5D2B-A20F-4D0DE4304394}"/>
              </a:ext>
            </a:extLst>
          </p:cNvPr>
          <p:cNvSpPr txBox="1"/>
          <p:nvPr/>
        </p:nvSpPr>
        <p:spPr>
          <a:xfrm>
            <a:off x="1446244" y="258924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A7A60-D0D3-337E-D975-D62DF386295A}"/>
              </a:ext>
            </a:extLst>
          </p:cNvPr>
          <p:cNvSpPr txBox="1"/>
          <p:nvPr/>
        </p:nvSpPr>
        <p:spPr>
          <a:xfrm>
            <a:off x="1080796" y="2414296"/>
            <a:ext cx="2565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Hijack code already in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F18AA-E6EC-71DD-7BB1-AC36B4E8667D}"/>
              </a:ext>
            </a:extLst>
          </p:cNvPr>
          <p:cNvSpPr txBox="1"/>
          <p:nvPr/>
        </p:nvSpPr>
        <p:spPr>
          <a:xfrm>
            <a:off x="8327571" y="2414296"/>
            <a:ext cx="256591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These are called "gadgets"</a:t>
            </a:r>
          </a:p>
          <a:p>
            <a:pPr marL="457200" indent="-457200" algn="ctr">
              <a:buFont typeface="Arial"/>
              <a:buChar char="•"/>
            </a:pPr>
            <a:endParaRPr lang="en-US" sz="320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ABF89841-EC58-5EA0-3EA2-586F5521D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855" y="1901725"/>
            <a:ext cx="3782289" cy="39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Return to </a:t>
            </a:r>
            <a:r>
              <a:rPr lang="en-US" err="1"/>
              <a:t>Libc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 dirty="0"/>
              <a:t>Attacker hijacks program control flow</a:t>
            </a:r>
          </a:p>
          <a:p>
            <a:pPr>
              <a:buSzPct val="114999"/>
            </a:pPr>
            <a:r>
              <a:rPr lang="en-US" sz="3200" dirty="0"/>
              <a:t>Attacker chooses </a:t>
            </a:r>
            <a:r>
              <a:rPr lang="en-US" sz="3200" dirty="0">
                <a:ea typeface="+mn-lt"/>
                <a:cs typeface="+mn-lt"/>
              </a:rPr>
              <a:t>available </a:t>
            </a:r>
            <a:r>
              <a:rPr lang="en-US" sz="3200" dirty="0"/>
              <a:t>library function (</a:t>
            </a:r>
            <a:r>
              <a:rPr lang="en-US" sz="3200" err="1"/>
              <a:t>libc</a:t>
            </a:r>
            <a:r>
              <a:rPr lang="en-US" sz="3200" dirty="0"/>
              <a:t> function)</a:t>
            </a:r>
          </a:p>
          <a:p>
            <a:pPr>
              <a:buSzPct val="114999"/>
            </a:pPr>
            <a:r>
              <a:rPr lang="en-US" sz="3200" dirty="0"/>
              <a:t>Attacker overwrites the return address with its entry location</a:t>
            </a:r>
          </a:p>
          <a:p>
            <a:pPr>
              <a:buSzPct val="114999"/>
            </a:pPr>
            <a:r>
              <a:rPr lang="en-US" sz="3200" dirty="0"/>
              <a:t>Attacker executes arbitrary code by chaining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200017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ROP Exploitation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FBFFE6-7F3A-AFA8-D295-2C7D7C6D000E}"/>
              </a:ext>
            </a:extLst>
          </p:cNvPr>
          <p:cNvGrpSpPr/>
          <p:nvPr/>
        </p:nvGrpSpPr>
        <p:grpSpPr>
          <a:xfrm>
            <a:off x="790514" y="1722431"/>
            <a:ext cx="5664217" cy="4203290"/>
            <a:chOff x="790514" y="1825404"/>
            <a:chExt cx="5664217" cy="420329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936CF64-95DD-6688-B9F3-AADCC2536639}"/>
                </a:ext>
              </a:extLst>
            </p:cNvPr>
            <p:cNvSpPr/>
            <p:nvPr/>
          </p:nvSpPr>
          <p:spPr>
            <a:xfrm>
              <a:off x="790514" y="1825404"/>
              <a:ext cx="5664217" cy="42032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int main(int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argc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, char*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argv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[], char*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enp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[]) {</a:t>
              </a:r>
              <a:endParaRPr lang="en-US" sz="2400" dirty="0">
                <a:solidFill>
                  <a:schemeClr val="tx1"/>
                </a:solidFill>
              </a:endParaRP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 char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buf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[200];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 puts("Enter your message:");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printf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("&gt; ");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fflush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(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stdout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fgets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(buf,500,stdin);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printf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("You said: %s\n",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buf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 return 0;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}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071CAEE-0BC4-DA4D-F6A3-17504863A2FA}"/>
                </a:ext>
              </a:extLst>
            </p:cNvPr>
            <p:cNvSpPr/>
            <p:nvPr/>
          </p:nvSpPr>
          <p:spPr>
            <a:xfrm>
              <a:off x="1294832" y="2848567"/>
              <a:ext cx="1901638" cy="37826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AF566A-4FA5-C299-69FB-F3829B28CC7C}"/>
                </a:ext>
              </a:extLst>
            </p:cNvPr>
            <p:cNvSpPr/>
            <p:nvPr/>
          </p:nvSpPr>
          <p:spPr>
            <a:xfrm>
              <a:off x="1284534" y="4323391"/>
              <a:ext cx="2715754" cy="36523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145B00-A41B-685C-F2DC-927BBC72F930}"/>
              </a:ext>
            </a:extLst>
          </p:cNvPr>
          <p:cNvGrpSpPr/>
          <p:nvPr/>
        </p:nvGrpSpPr>
        <p:grpSpPr>
          <a:xfrm>
            <a:off x="6624381" y="762528"/>
            <a:ext cx="4957247" cy="5168919"/>
            <a:chOff x="6624381" y="608069"/>
            <a:chExt cx="4957247" cy="564259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BFE493D-B275-A4D4-AA36-95085CA19996}"/>
                </a:ext>
              </a:extLst>
            </p:cNvPr>
            <p:cNvSpPr/>
            <p:nvPr/>
          </p:nvSpPr>
          <p:spPr>
            <a:xfrm>
              <a:off x="6624381" y="608069"/>
              <a:ext cx="4957247" cy="564259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spcBef>
                  <a:spcPct val="0"/>
                </a:spcBef>
              </a:pPr>
              <a:r>
                <a:rPr lang="en-US" sz="2400" b="1">
                  <a:solidFill>
                    <a:srgbClr val="FF0000"/>
                  </a:solidFill>
                  <a:ea typeface="+mn-lt"/>
                  <a:cs typeface="+mn-lt"/>
                </a:rPr>
                <a:t>main</a:t>
              </a:r>
              <a:r>
                <a:rPr lang="en-US" sz="2400" b="1">
                  <a:solidFill>
                    <a:schemeClr val="tx1"/>
                  </a:solidFill>
                  <a:ea typeface="+mn-lt"/>
                  <a:cs typeface="+mn-lt"/>
                </a:rPr>
                <a:t>:</a:t>
              </a:r>
              <a:endParaRPr lang="en-US" sz="2400" b="1">
                <a:solidFill>
                  <a:schemeClr val="tx1"/>
                </a:solidFill>
              </a:endParaRPr>
            </a:p>
            <a:p>
              <a:pPr lvl="2"/>
              <a:r>
                <a:rPr lang="en-US" sz="2400"/>
                <a:t>push   </a:t>
              </a:r>
              <a:r>
                <a:rPr lang="en-US" sz="2400" err="1"/>
                <a:t>rbp</a:t>
              </a:r>
              <a:endParaRPr lang="en-US" sz="2400"/>
            </a:p>
            <a:p>
              <a:pPr lvl="2"/>
              <a:r>
                <a:rPr lang="en-US" sz="2400"/>
                <a:t>mov    </a:t>
              </a:r>
              <a:r>
                <a:rPr lang="en-US" sz="2400" err="1"/>
                <a:t>rbp,rsp</a:t>
              </a:r>
              <a:endParaRPr lang="en-US" sz="2400"/>
            </a:p>
            <a:p>
              <a:pPr lvl="2"/>
              <a:r>
                <a:rPr lang="en-US" sz="2400"/>
                <a:t>sub    rsp,0xf0</a:t>
              </a:r>
            </a:p>
            <a:p>
              <a:pPr lvl="2"/>
              <a:r>
                <a:rPr lang="en-US" sz="2400">
                  <a:solidFill>
                    <a:srgbClr val="0070C0"/>
                  </a:solidFill>
                  <a:ea typeface="+mn-lt"/>
                  <a:cs typeface="+mn-lt"/>
                </a:rPr>
                <a:t>...</a:t>
              </a:r>
              <a:endParaRPr lang="en-US" sz="2400">
                <a:solidFill>
                  <a:srgbClr val="0070C0"/>
                </a:solidFill>
              </a:endParaRPr>
            </a:p>
            <a:p>
              <a:pPr lvl="2"/>
              <a:r>
                <a:rPr lang="en-US" sz="2400">
                  <a:ea typeface="+mn-lt"/>
                  <a:cs typeface="+mn-lt"/>
                </a:rPr>
                <a:t>call   0x401070 &lt;</a:t>
              </a:r>
              <a:r>
                <a:rPr lang="en-US" sz="2400" err="1">
                  <a:ea typeface="+mn-lt"/>
                  <a:cs typeface="+mn-lt"/>
                </a:rPr>
                <a:t>puts@plt</a:t>
              </a:r>
              <a:r>
                <a:rPr lang="en-US" sz="2400">
                  <a:ea typeface="+mn-lt"/>
                  <a:cs typeface="+mn-lt"/>
                </a:rPr>
                <a:t>&gt;</a:t>
              </a:r>
              <a:endParaRPr lang="en-US" sz="2400"/>
            </a:p>
            <a:p>
              <a:pPr lvl="2"/>
              <a:r>
                <a:rPr lang="en-US" sz="2400">
                  <a:ea typeface="+mn-lt"/>
                  <a:cs typeface="+mn-lt"/>
                </a:rPr>
                <a:t>lea    </a:t>
              </a:r>
              <a:r>
                <a:rPr lang="en-US" sz="2400" err="1">
                  <a:ea typeface="+mn-lt"/>
                  <a:cs typeface="+mn-lt"/>
                </a:rPr>
                <a:t>rax</a:t>
              </a:r>
              <a:r>
                <a:rPr lang="en-US" sz="2400">
                  <a:ea typeface="+mn-lt"/>
                  <a:cs typeface="+mn-lt"/>
                </a:rPr>
                <a:t>,[rbp-0xd0]</a:t>
              </a:r>
            </a:p>
            <a:p>
              <a:pPr lvl="2"/>
              <a:r>
                <a:rPr lang="en-US" sz="2400">
                  <a:ea typeface="+mn-lt"/>
                  <a:cs typeface="+mn-lt"/>
                </a:rPr>
                <a:t>mov    esi,0x1f4</a:t>
              </a:r>
            </a:p>
            <a:p>
              <a:pPr lvl="2"/>
              <a:r>
                <a:rPr lang="en-US" sz="2400">
                  <a:ea typeface="+mn-lt"/>
                  <a:cs typeface="+mn-lt"/>
                </a:rPr>
                <a:t>mov    </a:t>
              </a:r>
              <a:r>
                <a:rPr lang="en-US" sz="2400" err="1">
                  <a:ea typeface="+mn-lt"/>
                  <a:cs typeface="+mn-lt"/>
                </a:rPr>
                <a:t>rdi,rax</a:t>
              </a:r>
              <a:endParaRPr lang="en-US" sz="2400"/>
            </a:p>
            <a:p>
              <a:pPr lvl="2"/>
              <a:r>
                <a:rPr lang="en-US" sz="2400">
                  <a:ea typeface="+mn-lt"/>
                  <a:cs typeface="+mn-lt"/>
                </a:rPr>
                <a:t>call   0x401090 &lt;</a:t>
              </a:r>
              <a:r>
                <a:rPr lang="en-US" sz="2400" err="1">
                  <a:ea typeface="+mn-lt"/>
                  <a:cs typeface="+mn-lt"/>
                </a:rPr>
                <a:t>fgets@plt</a:t>
              </a:r>
              <a:r>
                <a:rPr lang="en-US" sz="2400">
                  <a:ea typeface="+mn-lt"/>
                  <a:cs typeface="+mn-lt"/>
                </a:rPr>
                <a:t>&gt;</a:t>
              </a:r>
            </a:p>
            <a:p>
              <a:pPr lvl="2"/>
              <a:r>
                <a:rPr lang="en-US" sz="2400">
                  <a:solidFill>
                    <a:srgbClr val="0070C0"/>
                  </a:solidFill>
                  <a:ea typeface="+mn-lt"/>
                  <a:cs typeface="+mn-lt"/>
                </a:rPr>
                <a:t>... </a:t>
              </a:r>
              <a:endParaRPr lang="en-US" sz="2400">
                <a:solidFill>
                  <a:srgbClr val="0070C0"/>
                </a:solidFill>
              </a:endParaRPr>
            </a:p>
            <a:p>
              <a:pPr lvl="2"/>
              <a:r>
                <a:rPr lang="en-US" sz="2400">
                  <a:ea typeface="+mn-lt"/>
                  <a:cs typeface="+mn-lt"/>
                </a:rPr>
                <a:t>ret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8AC023-C9C1-1323-5DDA-DBC3F190E0CF}"/>
                </a:ext>
              </a:extLst>
            </p:cNvPr>
            <p:cNvSpPr/>
            <p:nvPr/>
          </p:nvSpPr>
          <p:spPr>
            <a:xfrm>
              <a:off x="7693236" y="2338113"/>
              <a:ext cx="1951653" cy="3732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6016B1D-E659-107E-E17E-D53DA2C79698}"/>
                </a:ext>
              </a:extLst>
            </p:cNvPr>
            <p:cNvSpPr/>
            <p:nvPr/>
          </p:nvSpPr>
          <p:spPr>
            <a:xfrm>
              <a:off x="7693236" y="3825548"/>
              <a:ext cx="2114939" cy="3110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1AB175B-9348-89E3-158E-1693828A87DF}"/>
              </a:ext>
            </a:extLst>
          </p:cNvPr>
          <p:cNvSpPr txBox="1"/>
          <p:nvPr/>
        </p:nvSpPr>
        <p:spPr>
          <a:xfrm>
            <a:off x="2575018" y="5925111"/>
            <a:ext cx="21030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onsolas"/>
              </a:rPr>
              <a:t>bof_demo.c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C38C6-0685-7289-6A1A-8E8D97E09AE2}"/>
              </a:ext>
            </a:extLst>
          </p:cNvPr>
          <p:cNvSpPr txBox="1"/>
          <p:nvPr/>
        </p:nvSpPr>
        <p:spPr>
          <a:xfrm>
            <a:off x="8053180" y="5935408"/>
            <a:ext cx="21030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Consolas"/>
              </a:rPr>
              <a:t>bof_demo</a:t>
            </a:r>
          </a:p>
        </p:txBody>
      </p:sp>
    </p:spTree>
    <p:extLst>
      <p:ext uri="{BB962C8B-B14F-4D97-AF65-F5344CB8AC3E}">
        <p14:creationId xmlns:p14="http://schemas.microsoft.com/office/powerpoint/2010/main" val="414273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ROP Exploitation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 err="1">
                <a:ea typeface="+mn-lt"/>
                <a:cs typeface="+mn-lt"/>
              </a:rPr>
              <a:t>gcc</a:t>
            </a:r>
            <a:r>
              <a:rPr lang="en-US" sz="3200">
                <a:ea typeface="+mn-lt"/>
                <a:cs typeface="+mn-lt"/>
              </a:rPr>
              <a:t> -O3 </a:t>
            </a:r>
            <a:r>
              <a:rPr lang="en-US" sz="3200" err="1">
                <a:ea typeface="+mn-lt"/>
                <a:cs typeface="+mn-lt"/>
              </a:rPr>
              <a:t>bof_demo.c</a:t>
            </a:r>
            <a:r>
              <a:rPr lang="en-US" sz="3200">
                <a:ea typeface="+mn-lt"/>
                <a:cs typeface="+mn-lt"/>
              </a:rPr>
              <a:t> -o </a:t>
            </a:r>
            <a:r>
              <a:rPr lang="en-US" sz="3200" err="1">
                <a:ea typeface="+mn-lt"/>
                <a:cs typeface="+mn-lt"/>
              </a:rPr>
              <a:t>bof_demo</a:t>
            </a:r>
            <a:r>
              <a:rPr lang="en-US" sz="3200">
                <a:ea typeface="+mn-lt"/>
                <a:cs typeface="+mn-lt"/>
              </a:rPr>
              <a:t> -D_FORTIFY_SOURCE=0 -</a:t>
            </a:r>
            <a:r>
              <a:rPr lang="en-US" sz="3200" err="1">
                <a:ea typeface="+mn-lt"/>
                <a:cs typeface="+mn-lt"/>
              </a:rPr>
              <a:t>fno</a:t>
            </a:r>
            <a:r>
              <a:rPr lang="en-US" sz="3200">
                <a:ea typeface="+mn-lt"/>
                <a:cs typeface="+mn-lt"/>
              </a:rPr>
              <a:t>-stack-protector -no-pie</a:t>
            </a:r>
            <a:endParaRPr lang="en-US" sz="320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2A0B4EA-D734-A937-E92A-3B34FBFB6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5" t="15230" r="6710" b="35526"/>
          <a:stretch/>
        </p:blipFill>
        <p:spPr>
          <a:xfrm>
            <a:off x="1636006" y="3128303"/>
            <a:ext cx="8919960" cy="27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3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/>
              <a:t>Whoami</a:t>
            </a:r>
            <a:r>
              <a:rPr lang="en-US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40963"/>
            <a:ext cx="5558880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2600" dirty="0">
                <a:ea typeface="+mn-lt"/>
                <a:cs typeface="+mn-lt"/>
              </a:rPr>
              <a:t>I am </a:t>
            </a:r>
            <a:r>
              <a:rPr lang="en-US" sz="2600" err="1">
                <a:ea typeface="+mn-lt"/>
                <a:cs typeface="+mn-lt"/>
              </a:rPr>
              <a:t>groot</a:t>
            </a:r>
            <a:endParaRPr lang="en-US" sz="2600"/>
          </a:p>
          <a:p>
            <a:pPr>
              <a:buSzPct val="114999"/>
            </a:pPr>
            <a:r>
              <a:rPr lang="en-US" sz="2600" dirty="0"/>
              <a:t>Senior Security Engineer at Health Equity</a:t>
            </a:r>
            <a:endParaRPr lang="en-US"/>
          </a:p>
          <a:p>
            <a:pPr>
              <a:buSzPct val="114999"/>
            </a:pPr>
            <a:r>
              <a:rPr lang="en-US" sz="2600" dirty="0"/>
              <a:t>Master of Computer Science (Cybersecurity)</a:t>
            </a:r>
          </a:p>
          <a:p>
            <a:pPr>
              <a:buSzPct val="114999"/>
            </a:pPr>
            <a:r>
              <a:rPr lang="en-US" sz="2600" dirty="0"/>
              <a:t>Offensive Security Certified Professional (OSCP)</a:t>
            </a:r>
          </a:p>
          <a:p>
            <a:pPr>
              <a:buSzPct val="114999"/>
            </a:pPr>
            <a:r>
              <a:rPr lang="en-US" sz="2600" err="1"/>
              <a:t>HackTheBox</a:t>
            </a:r>
            <a:r>
              <a:rPr lang="en-US" sz="2600" dirty="0"/>
              <a:t> member since 2018</a:t>
            </a:r>
          </a:p>
          <a:p>
            <a:pPr>
              <a:buSzPct val="114999"/>
            </a:pPr>
            <a:endParaRPr lang="en-US" sz="2600" dirty="0"/>
          </a:p>
          <a:p>
            <a:pPr>
              <a:buSzPct val="114999"/>
            </a:pPr>
            <a:endParaRPr lang="en-US" sz="2600" dirty="0"/>
          </a:p>
          <a:p>
            <a:pPr>
              <a:buSzPct val="114999"/>
            </a:pPr>
            <a:endParaRPr lang="en-US" sz="2600" dirty="0"/>
          </a:p>
          <a:p>
            <a:pPr>
              <a:buSzPct val="114999"/>
            </a:pPr>
            <a:endParaRPr lang="en-US" sz="2600" dirty="0"/>
          </a:p>
          <a:p>
            <a:pPr>
              <a:buSzPct val="114999"/>
            </a:pPr>
            <a:endParaRPr lang="en-US" sz="2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21E40-6889-10F0-2A7D-F70F2F62CAA4}"/>
              </a:ext>
            </a:extLst>
          </p:cNvPr>
          <p:cNvGrpSpPr/>
          <p:nvPr/>
        </p:nvGrpSpPr>
        <p:grpSpPr>
          <a:xfrm>
            <a:off x="6832409" y="3641908"/>
            <a:ext cx="4667800" cy="2339840"/>
            <a:chOff x="6907259" y="3012934"/>
            <a:chExt cx="4190403" cy="1935889"/>
          </a:xfrm>
        </p:grpSpPr>
        <p:pic>
          <p:nvPicPr>
            <p:cNvPr id="5" name="Picture 5" descr="Logo&#10;&#10;Description automatically generated">
              <a:extLst>
                <a:ext uri="{FF2B5EF4-FFF2-40B4-BE49-F238E27FC236}">
                  <a16:creationId xmlns:a16="http://schemas.microsoft.com/office/drawing/2014/main" id="{C64400F7-6906-6A79-BF93-46C59E7B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259" y="3207467"/>
              <a:ext cx="1991337" cy="154681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B920E75-E255-9515-C877-90021F87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4767" y="3012934"/>
              <a:ext cx="1932895" cy="193588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600848-09A4-E03D-5F1B-43AAF4E9CB0D}"/>
              </a:ext>
            </a:extLst>
          </p:cNvPr>
          <p:cNvGrpSpPr/>
          <p:nvPr/>
        </p:nvGrpSpPr>
        <p:grpSpPr>
          <a:xfrm>
            <a:off x="6976303" y="1117261"/>
            <a:ext cx="4306676" cy="2077160"/>
            <a:chOff x="7007405" y="907322"/>
            <a:chExt cx="4086339" cy="2003715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2B1B7D46-3AFB-FBEC-5EA4-1592177A5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12" t="204" r="25703" b="719"/>
            <a:stretch/>
          </p:blipFill>
          <p:spPr>
            <a:xfrm>
              <a:off x="7007405" y="907322"/>
              <a:ext cx="1670473" cy="2001448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F8B76B50-6D97-25DC-58EC-44C9E0241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2387" y="908640"/>
              <a:ext cx="1931357" cy="2002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1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ROP Exploitation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/>
              <a:t>Create a ROP chain to hijack control flow</a:t>
            </a:r>
          </a:p>
          <a:p>
            <a:pPr>
              <a:buSzPct val="114999"/>
            </a:pPr>
            <a:r>
              <a:rPr lang="en-US" sz="3200"/>
              <a:t>Leverage ROP Chain to leak the base address of </a:t>
            </a:r>
            <a:r>
              <a:rPr lang="en-US" sz="3200" err="1"/>
              <a:t>libc</a:t>
            </a:r>
            <a:r>
              <a:rPr lang="en-US" sz="3200"/>
              <a:t> at the time of execution</a:t>
            </a:r>
          </a:p>
          <a:p>
            <a:pPr>
              <a:buSzPct val="114999"/>
            </a:pPr>
            <a:r>
              <a:rPr lang="en-US" sz="3200"/>
              <a:t>Do some Math and calculate system() address in </a:t>
            </a:r>
            <a:r>
              <a:rPr lang="en-US" sz="3200" err="1"/>
              <a:t>libc</a:t>
            </a:r>
          </a:p>
          <a:p>
            <a:pPr>
              <a:buSzPct val="114999"/>
            </a:pPr>
            <a:r>
              <a:rPr lang="en-US" sz="3200"/>
              <a:t>Execute second stage of the payload and obtain shell</a:t>
            </a:r>
          </a:p>
        </p:txBody>
      </p:sp>
    </p:spTree>
    <p:extLst>
      <p:ext uri="{BB962C8B-B14F-4D97-AF65-F5344CB8AC3E}">
        <p14:creationId xmlns:p14="http://schemas.microsoft.com/office/powerpoint/2010/main" val="3684849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ROP Exploitation (cont.)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8838095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/>
              <a:t>$ </a:t>
            </a:r>
            <a:r>
              <a:rPr lang="en-US" err="1"/>
              <a:t>ROPGadget</a:t>
            </a:r>
            <a:r>
              <a:rPr lang="en-US"/>
              <a:t> --binary ./</a:t>
            </a:r>
            <a:r>
              <a:rPr lang="en-US" err="1"/>
              <a:t>bof_demo</a:t>
            </a:r>
            <a:endParaRPr lang="en-US"/>
          </a:p>
          <a:p>
            <a:pPr>
              <a:buSzPct val="114999"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9CFE22-70BD-A6AE-0DDB-6076BAD1ACEC}"/>
              </a:ext>
            </a:extLst>
          </p:cNvPr>
          <p:cNvSpPr/>
          <p:nvPr/>
        </p:nvSpPr>
        <p:spPr>
          <a:xfrm>
            <a:off x="1707705" y="2465994"/>
            <a:ext cx="8774063" cy="3587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ea typeface="+mn-lt"/>
                <a:cs typeface="+mn-lt"/>
              </a:rPr>
              <a:t>...</a:t>
            </a:r>
            <a:endParaRPr lang="en-US" sz="2400" dirty="0"/>
          </a:p>
          <a:p>
            <a:r>
              <a:rPr lang="en-US" sz="2600" dirty="0">
                <a:ea typeface="+mn-lt"/>
                <a:cs typeface="+mn-lt"/>
              </a:rPr>
              <a:t>0x40126b : pop </a:t>
            </a:r>
            <a:r>
              <a:rPr lang="en-US" sz="2600" err="1">
                <a:ea typeface="+mn-lt"/>
                <a:cs typeface="+mn-lt"/>
              </a:rPr>
              <a:t>rbp</a:t>
            </a:r>
            <a:r>
              <a:rPr lang="en-US" sz="2600" dirty="0">
                <a:ea typeface="+mn-lt"/>
                <a:cs typeface="+mn-lt"/>
              </a:rPr>
              <a:t> ; pop r12 ; pop r13 ; pop r14 ; pop r15 ; ret</a:t>
            </a:r>
            <a:endParaRPr lang="en-US" sz="2600" dirty="0"/>
          </a:p>
          <a:p>
            <a:r>
              <a:rPr lang="en-US" sz="2600" dirty="0">
                <a:ea typeface="+mn-lt"/>
                <a:cs typeface="+mn-lt"/>
              </a:rPr>
              <a:t>0x40126f : pop </a:t>
            </a:r>
            <a:r>
              <a:rPr lang="en-US" sz="2600" dirty="0" err="1">
                <a:ea typeface="+mn-lt"/>
                <a:cs typeface="+mn-lt"/>
              </a:rPr>
              <a:t>rbp</a:t>
            </a:r>
            <a:r>
              <a:rPr lang="en-US" sz="2600" dirty="0">
                <a:ea typeface="+mn-lt"/>
                <a:cs typeface="+mn-lt"/>
              </a:rPr>
              <a:t> ; pop r14 ; pop r15 ; ret</a:t>
            </a:r>
            <a:endParaRPr lang="en-US" sz="2600" dirty="0"/>
          </a:p>
          <a:p>
            <a:r>
              <a:rPr lang="en-US" sz="2600" dirty="0">
                <a:ea typeface="+mn-lt"/>
                <a:cs typeface="+mn-lt"/>
              </a:rPr>
              <a:t>0x401113 : pop </a:t>
            </a:r>
            <a:r>
              <a:rPr lang="en-US" sz="2600" dirty="0" err="1">
                <a:ea typeface="+mn-lt"/>
                <a:cs typeface="+mn-lt"/>
              </a:rPr>
              <a:t>rbp</a:t>
            </a:r>
            <a:r>
              <a:rPr lang="en-US" sz="2600" dirty="0">
                <a:ea typeface="+mn-lt"/>
                <a:cs typeface="+mn-lt"/>
              </a:rPr>
              <a:t> ; ret</a:t>
            </a:r>
            <a:endParaRPr lang="en-US" sz="2600" dirty="0"/>
          </a:p>
          <a:p>
            <a:r>
              <a:rPr lang="en-US" sz="2600" dirty="0">
                <a:highlight>
                  <a:srgbClr val="FFFF00"/>
                </a:highlight>
                <a:ea typeface="+mn-lt"/>
                <a:cs typeface="+mn-lt"/>
              </a:rPr>
              <a:t>0x401273 : pop </a:t>
            </a:r>
            <a:r>
              <a:rPr lang="en-US" sz="2600" err="1">
                <a:highlight>
                  <a:srgbClr val="FFFF00"/>
                </a:highlight>
                <a:ea typeface="+mn-lt"/>
                <a:cs typeface="+mn-lt"/>
              </a:rPr>
              <a:t>rdi</a:t>
            </a:r>
            <a:r>
              <a:rPr lang="en-US" sz="2600" dirty="0">
                <a:highlight>
                  <a:srgbClr val="FFFF00"/>
                </a:highlight>
                <a:ea typeface="+mn-lt"/>
                <a:cs typeface="+mn-lt"/>
              </a:rPr>
              <a:t> ; ret</a:t>
            </a:r>
            <a:endParaRPr lang="en-US" sz="2600" dirty="0">
              <a:highlight>
                <a:srgbClr val="FFFF00"/>
              </a:highlight>
            </a:endParaRPr>
          </a:p>
          <a:p>
            <a:r>
              <a:rPr lang="en-US" sz="2600" dirty="0">
                <a:ea typeface="+mn-lt"/>
                <a:cs typeface="+mn-lt"/>
              </a:rPr>
              <a:t>0x401271 : pop </a:t>
            </a:r>
            <a:r>
              <a:rPr lang="en-US" sz="2600" dirty="0" err="1">
                <a:ea typeface="+mn-lt"/>
                <a:cs typeface="+mn-lt"/>
              </a:rPr>
              <a:t>rsi</a:t>
            </a:r>
            <a:r>
              <a:rPr lang="en-US" sz="2600" dirty="0">
                <a:ea typeface="+mn-lt"/>
                <a:cs typeface="+mn-lt"/>
              </a:rPr>
              <a:t> ; pop r15 ; ret</a:t>
            </a:r>
            <a:endParaRPr lang="en-US" sz="2600" dirty="0"/>
          </a:p>
          <a:p>
            <a:r>
              <a:rPr lang="en-US" sz="2600" dirty="0">
                <a:ea typeface="+mn-lt"/>
                <a:cs typeface="+mn-lt"/>
              </a:rPr>
              <a:t>0x40126d : pop </a:t>
            </a:r>
            <a:r>
              <a:rPr lang="en-US" sz="2600" dirty="0" err="1">
                <a:ea typeface="+mn-lt"/>
                <a:cs typeface="+mn-lt"/>
              </a:rPr>
              <a:t>rsp</a:t>
            </a:r>
            <a:r>
              <a:rPr lang="en-US" sz="2600" dirty="0">
                <a:ea typeface="+mn-lt"/>
                <a:cs typeface="+mn-lt"/>
              </a:rPr>
              <a:t> ; pop r13 ; pop r14 ; pop r15 ; ret</a:t>
            </a:r>
            <a:endParaRPr lang="en-US" sz="2600" dirty="0"/>
          </a:p>
          <a:p>
            <a:r>
              <a:rPr lang="en-US" sz="2600" dirty="0">
                <a:highlight>
                  <a:srgbClr val="FFFF00"/>
                </a:highlight>
                <a:ea typeface="+mn-lt"/>
                <a:cs typeface="+mn-lt"/>
              </a:rPr>
              <a:t>0x40101a : ret</a:t>
            </a:r>
            <a:endParaRPr lang="en-US" sz="2600" dirty="0">
              <a:highlight>
                <a:srgbClr val="FFFF00"/>
              </a:highlight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30046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ROP Exploitation (cont.)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5" cy="741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/>
              <a:t>$ </a:t>
            </a:r>
            <a:r>
              <a:rPr lang="en-US" sz="3200" err="1">
                <a:ea typeface="+mn-lt"/>
                <a:cs typeface="+mn-lt"/>
              </a:rPr>
              <a:t>objdump</a:t>
            </a:r>
            <a:r>
              <a:rPr lang="en-US" sz="3200">
                <a:ea typeface="+mn-lt"/>
                <a:cs typeface="+mn-lt"/>
              </a:rPr>
              <a:t> -d </a:t>
            </a:r>
            <a:r>
              <a:rPr lang="en-US" sz="3200" err="1">
                <a:ea typeface="+mn-lt"/>
                <a:cs typeface="+mn-lt"/>
              </a:rPr>
              <a:t>bof_demo</a:t>
            </a:r>
            <a:r>
              <a:rPr lang="en-US" sz="3200">
                <a:ea typeface="+mn-lt"/>
                <a:cs typeface="+mn-lt"/>
              </a:rPr>
              <a:t> | grep -</a:t>
            </a:r>
            <a:r>
              <a:rPr lang="en-US" sz="3200" err="1">
                <a:ea typeface="+mn-lt"/>
                <a:cs typeface="+mn-lt"/>
              </a:rPr>
              <a:t>i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>
                <a:highlight>
                  <a:srgbClr val="FFFF00"/>
                </a:highlight>
                <a:ea typeface="+mn-lt"/>
                <a:cs typeface="+mn-lt"/>
              </a:rPr>
              <a:t>main</a:t>
            </a:r>
            <a:endParaRPr lang="en-US" sz="3200">
              <a:highlight>
                <a:srgbClr val="FFFF00"/>
              </a:highlight>
            </a:endParaRPr>
          </a:p>
          <a:p>
            <a:pPr marL="0" indent="0">
              <a:buSzPct val="114999"/>
              <a:buNone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9CFE22-70BD-A6AE-0DDB-6076BAD1ACEC}"/>
              </a:ext>
            </a:extLst>
          </p:cNvPr>
          <p:cNvSpPr/>
          <p:nvPr/>
        </p:nvSpPr>
        <p:spPr>
          <a:xfrm>
            <a:off x="1295822" y="2499246"/>
            <a:ext cx="9597889" cy="925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00000000004010b0 </a:t>
            </a:r>
            <a:r>
              <a:rPr lang="en-US" sz="2400" dirty="0">
                <a:ea typeface="+mn-lt"/>
                <a:cs typeface="+mn-lt"/>
              </a:rPr>
              <a:t>&lt;main&gt;: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    </a:t>
            </a:r>
            <a:r>
              <a:rPr lang="en-US" sz="2400" dirty="0" err="1">
                <a:ea typeface="+mn-lt"/>
                <a:cs typeface="+mn-lt"/>
              </a:rPr>
              <a:t>callq</a:t>
            </a:r>
            <a:r>
              <a:rPr lang="en-US" sz="2400" dirty="0">
                <a:ea typeface="+mn-lt"/>
                <a:cs typeface="+mn-lt"/>
              </a:rPr>
              <a:t>  *0x2ea2(%rip)   # 403ff0 &lt;__libc_start_main@GLIBC_2.2.5&gt;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50C6-DE0E-A6D2-8AC0-BBB057822159}"/>
              </a:ext>
            </a:extLst>
          </p:cNvPr>
          <p:cNvSpPr txBox="1">
            <a:spLocks/>
          </p:cNvSpPr>
          <p:nvPr/>
        </p:nvSpPr>
        <p:spPr>
          <a:xfrm>
            <a:off x="1299634" y="3667253"/>
            <a:ext cx="9601195" cy="741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114999"/>
            </a:pPr>
            <a:r>
              <a:rPr lang="en-US" sz="3200"/>
              <a:t>$ </a:t>
            </a:r>
            <a:r>
              <a:rPr lang="en-US" sz="3200" err="1">
                <a:ea typeface="+mn-lt"/>
                <a:cs typeface="+mn-lt"/>
              </a:rPr>
              <a:t>objdump</a:t>
            </a:r>
            <a:r>
              <a:rPr lang="en-US" sz="3200">
                <a:ea typeface="+mn-lt"/>
                <a:cs typeface="+mn-lt"/>
              </a:rPr>
              <a:t> -d </a:t>
            </a:r>
            <a:r>
              <a:rPr lang="en-US" sz="3200" err="1">
                <a:ea typeface="+mn-lt"/>
                <a:cs typeface="+mn-lt"/>
              </a:rPr>
              <a:t>bof_demo</a:t>
            </a:r>
            <a:r>
              <a:rPr lang="en-US" sz="3200">
                <a:ea typeface="+mn-lt"/>
                <a:cs typeface="+mn-lt"/>
              </a:rPr>
              <a:t> | grep -</a:t>
            </a:r>
            <a:r>
              <a:rPr lang="en-US" sz="3200" err="1">
                <a:ea typeface="+mn-lt"/>
                <a:cs typeface="+mn-lt"/>
              </a:rPr>
              <a:t>i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>
                <a:highlight>
                  <a:srgbClr val="FFFF00"/>
                </a:highlight>
                <a:ea typeface="+mn-lt"/>
                <a:cs typeface="+mn-lt"/>
              </a:rPr>
              <a:t>puts</a:t>
            </a:r>
            <a:endParaRPr lang="en-US" sz="3200"/>
          </a:p>
          <a:p>
            <a:pPr marL="0" indent="0">
              <a:buSzPct val="114999"/>
              <a:buFont typeface="Arial"/>
              <a:buNone/>
            </a:pPr>
            <a:endParaRPr lang="en-US"/>
          </a:p>
          <a:p>
            <a:pPr marL="0" indent="0">
              <a:buSzPct val="114999"/>
              <a:buFont typeface="Arial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9A9547-F578-08F3-F554-893B1A4A1350}"/>
              </a:ext>
            </a:extLst>
          </p:cNvPr>
          <p:cNvSpPr/>
          <p:nvPr/>
        </p:nvSpPr>
        <p:spPr>
          <a:xfrm>
            <a:off x="1295821" y="4561963"/>
            <a:ext cx="9606548" cy="5594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00"/>
                </a:highlight>
                <a:ea typeface="+mn-lt"/>
                <a:cs typeface="+mn-lt"/>
              </a:rPr>
              <a:t>0000000000401070 </a:t>
            </a:r>
            <a:r>
              <a:rPr lang="en-US" sz="2400">
                <a:ea typeface="+mn-lt"/>
                <a:cs typeface="+mn-lt"/>
              </a:rPr>
              <a:t>&lt;</a:t>
            </a:r>
            <a:r>
              <a:rPr lang="en-US" sz="2400" err="1">
                <a:ea typeface="+mn-lt"/>
                <a:cs typeface="+mn-lt"/>
              </a:rPr>
              <a:t>puts@plt</a:t>
            </a:r>
            <a:r>
              <a:rPr lang="en-US" sz="2400">
                <a:ea typeface="+mn-lt"/>
                <a:cs typeface="+mn-lt"/>
              </a:rPr>
              <a:t>&gt;: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D43F64-CDA0-0E0A-CC4C-11C817DA1E5F}"/>
              </a:ext>
            </a:extLst>
          </p:cNvPr>
          <p:cNvSpPr/>
          <p:nvPr/>
        </p:nvSpPr>
        <p:spPr>
          <a:xfrm>
            <a:off x="1294534" y="5113192"/>
            <a:ext cx="9594271" cy="9178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bnd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jmpq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*0x2f9d(%rip)        # </a:t>
            </a:r>
            <a:r>
              <a:rPr lang="en-US" sz="2400">
                <a:solidFill>
                  <a:srgbClr val="000000"/>
                </a:solidFill>
                <a:highlight>
                  <a:srgbClr val="FFFF00"/>
                </a:highlight>
                <a:ea typeface="+mn-lt"/>
                <a:cs typeface="+mn-lt"/>
              </a:rPr>
              <a:t>404018 </a:t>
            </a:r>
            <a:r>
              <a:rPr lang="en-US" sz="2400">
                <a:solidFill>
                  <a:srgbClr val="86724D"/>
                </a:solidFill>
                <a:ea typeface="+mn-lt"/>
                <a:cs typeface="+mn-lt"/>
                <a:hlinkClick r:id="rId4"/>
              </a:rPr>
              <a:t>&lt;puts@GLIBC_2.2.5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&gt;</a:t>
            </a: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callq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 401070 &lt;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puts@plt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3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27E54-FF8A-4296-6C7B-7CC136E2A7A7}"/>
              </a:ext>
            </a:extLst>
          </p:cNvPr>
          <p:cNvSpPr txBox="1"/>
          <p:nvPr/>
        </p:nvSpPr>
        <p:spPr>
          <a:xfrm>
            <a:off x="1129709" y="349545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97ED9-839E-89C0-A851-9CE68262D63B}"/>
              </a:ext>
            </a:extLst>
          </p:cNvPr>
          <p:cNvSpPr txBox="1"/>
          <p:nvPr/>
        </p:nvSpPr>
        <p:spPr>
          <a:xfrm>
            <a:off x="5170080" y="5170082"/>
            <a:ext cx="20068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# </a:t>
            </a:r>
            <a:r>
              <a:rPr lang="en-US" sz="2400" dirty="0">
                <a:highlight>
                  <a:srgbClr val="FFFF00"/>
                </a:highlight>
              </a:rPr>
              <a:t>404018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51C334-5469-9174-A328-33AF1B88DCA7}"/>
              </a:ext>
            </a:extLst>
          </p:cNvPr>
          <p:cNvSpPr txBox="1"/>
          <p:nvPr/>
        </p:nvSpPr>
        <p:spPr>
          <a:xfrm>
            <a:off x="1298056" y="4585291"/>
            <a:ext cx="26625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0000000000401070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FF830-B0CF-5445-6590-36046A122249}"/>
              </a:ext>
            </a:extLst>
          </p:cNvPr>
          <p:cNvSpPr txBox="1"/>
          <p:nvPr/>
        </p:nvSpPr>
        <p:spPr>
          <a:xfrm>
            <a:off x="1315777" y="2556243"/>
            <a:ext cx="26625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00000000004010b0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27E54-FF8A-4296-6C7B-7CC136E2A7A7}"/>
              </a:ext>
            </a:extLst>
          </p:cNvPr>
          <p:cNvSpPr txBox="1"/>
          <p:nvPr/>
        </p:nvSpPr>
        <p:spPr>
          <a:xfrm>
            <a:off x="1129709" y="349545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97ED9-839E-89C0-A851-9CE68262D63B}"/>
              </a:ext>
            </a:extLst>
          </p:cNvPr>
          <p:cNvSpPr txBox="1"/>
          <p:nvPr/>
        </p:nvSpPr>
        <p:spPr>
          <a:xfrm>
            <a:off x="5923220" y="2875222"/>
            <a:ext cx="20068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# </a:t>
            </a:r>
            <a:r>
              <a:rPr lang="en-US" sz="2400" dirty="0">
                <a:highlight>
                  <a:srgbClr val="FFFF00"/>
                </a:highlight>
              </a:rPr>
              <a:t>404018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51C334-5469-9174-A328-33AF1B88DCA7}"/>
              </a:ext>
            </a:extLst>
          </p:cNvPr>
          <p:cNvSpPr txBox="1"/>
          <p:nvPr/>
        </p:nvSpPr>
        <p:spPr>
          <a:xfrm>
            <a:off x="5267544" y="3265082"/>
            <a:ext cx="26625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0000000000401070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FF830-B0CF-5445-6590-36046A122249}"/>
              </a:ext>
            </a:extLst>
          </p:cNvPr>
          <p:cNvSpPr txBox="1"/>
          <p:nvPr/>
        </p:nvSpPr>
        <p:spPr>
          <a:xfrm>
            <a:off x="5267544" y="4027080"/>
            <a:ext cx="26625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00000000004010b0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1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/>
        </p:nvGraphicFramePr>
        <p:xfrm>
          <a:off x="8865472" y="658998"/>
          <a:ext cx="2630109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0x404018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5006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/>
        </p:nvGraphicFramePr>
        <p:xfrm>
          <a:off x="5342752" y="4707380"/>
          <a:ext cx="337140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5028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296376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0x7ffff7faf7e0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0x401273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A1DC12F-0A8C-BFFC-F9E9-B98EC94ED349}"/>
              </a:ext>
            </a:extLst>
          </p:cNvPr>
          <p:cNvSpPr txBox="1"/>
          <p:nvPr/>
        </p:nvSpPr>
        <p:spPr>
          <a:xfrm>
            <a:off x="5656683" y="311409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D7A079-5350-3EF7-82DE-71502ECBEEBB}"/>
              </a:ext>
            </a:extLst>
          </p:cNvPr>
          <p:cNvSpPr/>
          <p:nvPr/>
        </p:nvSpPr>
        <p:spPr>
          <a:xfrm>
            <a:off x="1086804" y="1616750"/>
            <a:ext cx="6905544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 dirty="0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dirty="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x401070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3987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629921"/>
              </p:ext>
            </p:extLst>
          </p:nvPr>
        </p:nvGraphicFramePr>
        <p:xfrm>
          <a:off x="8865472" y="705650"/>
          <a:ext cx="2630109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0x404018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5006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293727"/>
              </p:ext>
            </p:extLst>
          </p:nvPr>
        </p:nvGraphicFramePr>
        <p:xfrm>
          <a:off x="5412025" y="4664084"/>
          <a:ext cx="3254495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749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216746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0x7ffff7faf7e0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0x401273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505175" y="3886792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5CA092-022C-AA71-30C3-38496AEEDA98}"/>
              </a:ext>
            </a:extLst>
          </p:cNvPr>
          <p:cNvSpPr/>
          <p:nvPr/>
        </p:nvSpPr>
        <p:spPr>
          <a:xfrm>
            <a:off x="1086804" y="1616750"/>
            <a:ext cx="6932125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0B7A162-E90A-99BE-AA77-89C99062F120}"/>
              </a:ext>
            </a:extLst>
          </p:cNvPr>
          <p:cNvSpPr/>
          <p:nvPr/>
        </p:nvSpPr>
        <p:spPr>
          <a:xfrm rot="5400000">
            <a:off x="799643" y="262715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648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828859"/>
              </p:ext>
            </p:extLst>
          </p:nvPr>
        </p:nvGraphicFramePr>
        <p:xfrm>
          <a:off x="8826595" y="1312140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34810"/>
              </p:ext>
            </p:extLst>
          </p:nvPr>
        </p:nvGraphicFramePr>
        <p:xfrm>
          <a:off x="5753794" y="4652598"/>
          <a:ext cx="295576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0x404018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0x401274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492658" y="3886033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4AB0F8-ED36-7966-6CCE-4F506E7A813B}"/>
              </a:ext>
            </a:extLst>
          </p:cNvPr>
          <p:cNvSpPr/>
          <p:nvPr/>
        </p:nvSpPr>
        <p:spPr>
          <a:xfrm>
            <a:off x="1086804" y="1616750"/>
            <a:ext cx="6958706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   # 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D8FD2C6A-1E4B-9E30-6CBC-C49BAE2D9123}"/>
              </a:ext>
            </a:extLst>
          </p:cNvPr>
          <p:cNvSpPr/>
          <p:nvPr/>
        </p:nvSpPr>
        <p:spPr>
          <a:xfrm rot="5400000">
            <a:off x="740474" y="2968523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45667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0872775"/>
              </p:ext>
            </p:extLst>
          </p:nvPr>
        </p:nvGraphicFramePr>
        <p:xfrm>
          <a:off x="8834371" y="1249936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887400"/>
              </p:ext>
            </p:extLst>
          </p:nvPr>
        </p:nvGraphicFramePr>
        <p:xfrm>
          <a:off x="5746018" y="4637046"/>
          <a:ext cx="295576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0x404018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0x401070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494555" y="3295474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ACCFFF-74BF-E562-4366-C317626F6690}"/>
              </a:ext>
            </a:extLst>
          </p:cNvPr>
          <p:cNvSpPr/>
          <p:nvPr/>
        </p:nvSpPr>
        <p:spPr>
          <a:xfrm>
            <a:off x="1063477" y="1617834"/>
            <a:ext cx="6976426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66F8A23-6EA7-6358-124B-837551B1A0A4}"/>
              </a:ext>
            </a:extLst>
          </p:cNvPr>
          <p:cNvSpPr/>
          <p:nvPr/>
        </p:nvSpPr>
        <p:spPr>
          <a:xfrm rot="5400000">
            <a:off x="794903" y="337284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20B8718B-5EAA-4681-11B7-533E6396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74" y="5087195"/>
            <a:ext cx="5487190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b="1">
                <a:latin typeface="Consolas"/>
                <a:ea typeface="+mn-lt"/>
                <a:cs typeface="+mn-lt"/>
              </a:rPr>
              <a:t> </a:t>
            </a:r>
            <a:r>
              <a:rPr lang="en-US">
                <a:latin typeface="Consolas"/>
                <a:ea typeface="+mn-lt"/>
                <a:cs typeface="+mn-lt"/>
              </a:rPr>
              <a:t>= </a:t>
            </a:r>
            <a:r>
              <a:rPr lang="en-US" b="1">
                <a:latin typeface="Consolas"/>
                <a:ea typeface="+mn-lt"/>
                <a:cs typeface="+mn-lt"/>
              </a:rPr>
              <a:t>0x7f365d1a9420</a:t>
            </a:r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548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0x7f365d1a9420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8327371"/>
              </p:ext>
            </p:extLst>
          </p:nvPr>
        </p:nvGraphicFramePr>
        <p:xfrm>
          <a:off x="8803268" y="1164406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72201"/>
              </p:ext>
            </p:extLst>
          </p:nvPr>
        </p:nvGraphicFramePr>
        <p:xfrm>
          <a:off x="5668263" y="4683700"/>
          <a:ext cx="295576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0x404018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0x401070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440125" y="2622418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FE4EA9-7ED7-F326-BC95-E93EC706F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74" y="5087195"/>
            <a:ext cx="5487190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b="1">
                <a:latin typeface="Consolas"/>
                <a:ea typeface="+mn-lt"/>
                <a:cs typeface="+mn-lt"/>
              </a:rPr>
              <a:t> </a:t>
            </a:r>
            <a:r>
              <a:rPr lang="en-US">
                <a:latin typeface="Consolas"/>
                <a:ea typeface="+mn-lt"/>
                <a:cs typeface="+mn-lt"/>
              </a:rPr>
              <a:t>= </a:t>
            </a:r>
            <a:r>
              <a:rPr lang="en-US" b="1">
                <a:latin typeface="Consolas"/>
                <a:ea typeface="+mn-lt"/>
                <a:cs typeface="+mn-lt"/>
              </a:rPr>
              <a:t>0x7f365d1a9420</a:t>
            </a:r>
            <a:endParaRPr lang="en-US">
              <a:latin typeface="Consola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49BF41-3412-E6BB-0040-70254CC94368}"/>
              </a:ext>
            </a:extLst>
          </p:cNvPr>
          <p:cNvSpPr/>
          <p:nvPr/>
        </p:nvSpPr>
        <p:spPr>
          <a:xfrm>
            <a:off x="1086804" y="1616750"/>
            <a:ext cx="7020729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48FF074-BDF1-2E90-C5A4-17A3CB13D220}"/>
              </a:ext>
            </a:extLst>
          </p:cNvPr>
          <p:cNvSpPr/>
          <p:nvPr/>
        </p:nvSpPr>
        <p:spPr>
          <a:xfrm rot="5400000">
            <a:off x="740474" y="3691645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5071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/>
              <a:t>Why is Buffer Overflow relevant?</a:t>
            </a:r>
          </a:p>
          <a:p>
            <a:pPr>
              <a:buSzPct val="114999"/>
            </a:pPr>
            <a:r>
              <a:rPr lang="en-US" sz="3200"/>
              <a:t>What is Buffer Overflow?</a:t>
            </a:r>
          </a:p>
          <a:p>
            <a:pPr>
              <a:buSzPct val="114999"/>
            </a:pPr>
            <a:r>
              <a:rPr lang="en-US" sz="3200"/>
              <a:t>What is Return Object Programming (ROP)?</a:t>
            </a:r>
          </a:p>
          <a:p>
            <a:pPr>
              <a:buSzPct val="114999"/>
            </a:pPr>
            <a:r>
              <a:rPr lang="en-US" sz="3200"/>
              <a:t>How to prevent BOF exploits?</a:t>
            </a:r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55495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0x7f365d1a9420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713417"/>
              </p:ext>
            </p:extLst>
          </p:nvPr>
        </p:nvGraphicFramePr>
        <p:xfrm>
          <a:off x="8849921" y="1242161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48167"/>
              </p:ext>
            </p:extLst>
          </p:nvPr>
        </p:nvGraphicFramePr>
        <p:xfrm>
          <a:off x="5442857" y="4665306"/>
          <a:ext cx="330168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796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248887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0x7ffff7faf7e0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0x40101a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514467" y="2022566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B68250-E124-EE51-D44D-CCB817BA2076}"/>
              </a:ext>
            </a:extLst>
          </p:cNvPr>
          <p:cNvSpPr/>
          <p:nvPr/>
        </p:nvSpPr>
        <p:spPr>
          <a:xfrm>
            <a:off x="1086804" y="1616750"/>
            <a:ext cx="7047311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1C5567E-190B-AC6A-E30D-39768F181801}"/>
              </a:ext>
            </a:extLst>
          </p:cNvPr>
          <p:cNvSpPr/>
          <p:nvPr/>
        </p:nvSpPr>
        <p:spPr>
          <a:xfrm rot="5400000">
            <a:off x="802678" y="4080421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DE8842B-8C33-A50A-263E-CDFEF56E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1" y="5048317"/>
            <a:ext cx="4849598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b="1">
                <a:latin typeface="Consolas"/>
                <a:ea typeface="+mn-lt"/>
                <a:cs typeface="+mn-lt"/>
              </a:rPr>
              <a:t> </a:t>
            </a:r>
            <a:r>
              <a:rPr lang="en-US">
                <a:latin typeface="Consolas"/>
                <a:ea typeface="+mn-lt"/>
                <a:cs typeface="+mn-lt"/>
              </a:rPr>
              <a:t>= </a:t>
            </a:r>
            <a:r>
              <a:rPr lang="en-US" b="1">
                <a:latin typeface="Consolas"/>
                <a:ea typeface="+mn-lt"/>
                <a:cs typeface="+mn-lt"/>
              </a:rPr>
              <a:t>0x7f365d1a9420</a:t>
            </a:r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4338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35664" y="1982755"/>
            <a:ext cx="4525346" cy="466531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>
            <a:off x="1527888" y="3024673"/>
            <a:ext cx="8623040" cy="2519265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A783B-B6BB-20CD-68EC-C63634E9C22B}"/>
              </a:ext>
            </a:extLst>
          </p:cNvPr>
          <p:cNvSpPr txBox="1"/>
          <p:nvPr/>
        </p:nvSpPr>
        <p:spPr>
          <a:xfrm>
            <a:off x="8257591" y="2978020"/>
            <a:ext cx="25332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Load 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libc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library</a:t>
            </a:r>
            <a:endParaRPr lang="en-US">
              <a:solidFill>
                <a:srgbClr val="92D050"/>
              </a:solidFill>
            </a:endParaRP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9037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27889" y="1982755"/>
            <a:ext cx="8070978" cy="1003041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>
            <a:off x="1527888" y="4424264"/>
            <a:ext cx="8623040" cy="1119674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8AD2-6420-5BDA-BD94-3310F018F925}"/>
              </a:ext>
            </a:extLst>
          </p:cNvPr>
          <p:cNvSpPr txBox="1"/>
          <p:nvPr/>
        </p:nvSpPr>
        <p:spPr>
          <a:xfrm>
            <a:off x="8257591" y="2978020"/>
            <a:ext cx="25332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Calculate 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libc</a:t>
            </a:r>
            <a:r>
              <a:rPr lang="en-US" sz="2400">
                <a:solidFill>
                  <a:srgbClr val="92D050"/>
                </a:solidFill>
                <a:latin typeface="Consolas"/>
              </a:rPr>
              <a:t> base</a:t>
            </a:r>
            <a:endParaRPr lang="en-US">
              <a:solidFill>
                <a:srgbClr val="92D050"/>
              </a:solidFill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address</a:t>
            </a: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99904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27889" y="1982755"/>
            <a:ext cx="8070978" cy="2379306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>
            <a:off x="1527888" y="4906346"/>
            <a:ext cx="8623040" cy="637592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8AD2-6420-5BDA-BD94-3310F018F925}"/>
              </a:ext>
            </a:extLst>
          </p:cNvPr>
          <p:cNvSpPr txBox="1"/>
          <p:nvPr/>
        </p:nvSpPr>
        <p:spPr>
          <a:xfrm>
            <a:off x="8257591" y="2978020"/>
            <a:ext cx="25332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Calculate 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system() </a:t>
            </a: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address</a:t>
            </a: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51886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27889" y="1982755"/>
            <a:ext cx="8070978" cy="2954693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 flipV="1">
            <a:off x="1527888" y="5543938"/>
            <a:ext cx="8623040" cy="46652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8AD2-6420-5BDA-BD94-3310F018F925}"/>
              </a:ext>
            </a:extLst>
          </p:cNvPr>
          <p:cNvSpPr txBox="1"/>
          <p:nvPr/>
        </p:nvSpPr>
        <p:spPr>
          <a:xfrm>
            <a:off x="8257591" y="2978020"/>
            <a:ext cx="253326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Locate 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"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sh</a:t>
            </a:r>
            <a:r>
              <a:rPr lang="en-US" sz="2400">
                <a:solidFill>
                  <a:srgbClr val="92D050"/>
                </a:solidFill>
                <a:latin typeface="Consolas"/>
              </a:rPr>
              <a:t>\0"</a:t>
            </a:r>
            <a:endParaRPr lang="en-US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inside 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libc</a:t>
            </a:r>
            <a:endParaRPr lang="en-US" sz="2400">
              <a:solidFill>
                <a:srgbClr val="92D050"/>
              </a:solidFill>
              <a:latin typeface="Consolas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 </a:t>
            </a: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11425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4507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Second Stage Exploit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141823"/>
              </p:ext>
            </p:extLst>
          </p:nvPr>
        </p:nvGraphicFramePr>
        <p:xfrm>
          <a:off x="8761546" y="1707532"/>
          <a:ext cx="2630109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  <a:endParaRPr lang="en-US" sz="2200" b="0" i="0" u="none" strike="noStrike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sh_addr</a:t>
                      </a:r>
                      <a:endParaRPr lang="en-US" sz="2200" b="0" i="0" u="none" strike="noStrike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05266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8B177-765D-B8D9-4F06-791B03BA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47267"/>
              </p:ext>
            </p:extLst>
          </p:nvPr>
        </p:nvGraphicFramePr>
        <p:xfrm>
          <a:off x="5481651" y="4573782"/>
          <a:ext cx="2955763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0x401273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382283" y="375422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77B852-0F08-6E3F-F948-2E12CEFB893B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ABE5DB5-18C0-7696-05CB-FAF4E15369B3}"/>
              </a:ext>
            </a:extLst>
          </p:cNvPr>
          <p:cNvSpPr/>
          <p:nvPr/>
        </p:nvSpPr>
        <p:spPr>
          <a:xfrm rot="5400000">
            <a:off x="762282" y="2974910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2A259AB-FC88-AE7E-CB81-4F131D103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11" y="5109277"/>
            <a:ext cx="4849598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system(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sh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)</a:t>
            </a:r>
            <a:endParaRPr lang="en-US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1477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Second Stage Exploit (cont.)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30284"/>
              </p:ext>
            </p:extLst>
          </p:nvPr>
        </p:nvGraphicFramePr>
        <p:xfrm>
          <a:off x="8716811" y="1624419"/>
          <a:ext cx="2630109" cy="353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dirty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8B177-765D-B8D9-4F06-791B03BA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61505"/>
              </p:ext>
            </p:extLst>
          </p:nvPr>
        </p:nvGraphicFramePr>
        <p:xfrm>
          <a:off x="5463979" y="4568834"/>
          <a:ext cx="2955763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dirty="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200" dirty="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dirty="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rgbClr val="FF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dirty="0" err="1">
                          <a:solidFill>
                            <a:srgbClr val="FF0000"/>
                          </a:solidFill>
                          <a:effectLst/>
                          <a:latin typeface="Consolas"/>
                        </a:rPr>
                        <a:t>sh_addr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dirty="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200" dirty="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0x401273</a:t>
                      </a:r>
                      <a:endParaRPr lang="en-US" sz="2200" dirty="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382283" y="2974508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77DB6-8238-CE9A-9FCC-DE5FB4BBF8FC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18C9A47-C368-9BFB-8F79-702032282DF6}"/>
              </a:ext>
            </a:extLst>
          </p:cNvPr>
          <p:cNvSpPr/>
          <p:nvPr/>
        </p:nvSpPr>
        <p:spPr>
          <a:xfrm rot="5400000">
            <a:off x="718987" y="337322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7CB9C9F6-DE25-03AB-3B7B-AABB9BABB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11" y="5109277"/>
            <a:ext cx="4849598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system(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sh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)</a:t>
            </a:r>
            <a:endParaRPr lang="en-US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66852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Second Stage Exploit (cont.)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1989137"/>
              </p:ext>
            </p:extLst>
          </p:nvPr>
        </p:nvGraphicFramePr>
        <p:xfrm>
          <a:off x="8752253" y="1912183"/>
          <a:ext cx="2630109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  <a:endParaRPr lang="en-US" sz="2200" b="0" i="0" u="none" strike="noStrike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8B177-765D-B8D9-4F06-791B03BA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0426"/>
              </p:ext>
            </p:extLst>
          </p:nvPr>
        </p:nvGraphicFramePr>
        <p:xfrm>
          <a:off x="5472638" y="4560175"/>
          <a:ext cx="3202549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1186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181363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sh_addr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system_addr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427479" y="2770261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B5801C-1D0D-6E2A-9DEB-E68F770969B7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EA6C28C1-5300-230D-BB36-361587620C72}"/>
              </a:ext>
            </a:extLst>
          </p:cNvPr>
          <p:cNvSpPr/>
          <p:nvPr/>
        </p:nvSpPr>
        <p:spPr>
          <a:xfrm rot="5400000">
            <a:off x="736305" y="3728252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3A4A2BB-261D-AC97-F919-E6E421C71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11" y="5109277"/>
            <a:ext cx="4849598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system(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sh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)</a:t>
            </a:r>
            <a:endParaRPr lang="en-US">
              <a:solidFill>
                <a:schemeClr val="tx1"/>
              </a:solidFill>
              <a:latin typeface="Consolas"/>
            </a:endParaRPr>
          </a:p>
        </p:txBody>
      </p:sp>
      <p:pic>
        <p:nvPicPr>
          <p:cNvPr id="22" name="Picture 5" descr="Logo&#10;&#10;Description automatically generated">
            <a:extLst>
              <a:ext uri="{FF2B5EF4-FFF2-40B4-BE49-F238E27FC236}">
                <a16:creationId xmlns:a16="http://schemas.microsoft.com/office/drawing/2014/main" id="{C35FF364-BC65-6A57-C6C7-12A1D7727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797" y="2149549"/>
            <a:ext cx="6039290" cy="30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Demo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53378DB-FF48-07C1-9C55-3046D7592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5441" y="2481705"/>
            <a:ext cx="971550" cy="485775"/>
          </a:xfr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0E98D408-BED2-E081-9AD8-99988506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695" y="2302102"/>
            <a:ext cx="1349088" cy="937261"/>
          </a:xfrm>
          <a:prstGeom prst="rect">
            <a:avLst/>
          </a:prstGeom>
        </p:spPr>
      </p:pic>
      <p:pic>
        <p:nvPicPr>
          <p:cNvPr id="6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663E266E-7746-F3C0-3FEB-284D59A27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98" y="2425455"/>
            <a:ext cx="714375" cy="600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F15712-7E6F-8E7F-450A-EF050801F9CF}"/>
              </a:ext>
            </a:extLst>
          </p:cNvPr>
          <p:cNvCxnSpPr/>
          <p:nvPr/>
        </p:nvCxnSpPr>
        <p:spPr>
          <a:xfrm flipV="1">
            <a:off x="2569948" y="2729946"/>
            <a:ext cx="2854034" cy="3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2" descr="Icon&#10;&#10;Description automatically generated">
            <a:extLst>
              <a:ext uri="{FF2B5EF4-FFF2-40B4-BE49-F238E27FC236}">
                <a16:creationId xmlns:a16="http://schemas.microsoft.com/office/drawing/2014/main" id="{E9900196-0EEB-9E61-28A4-C53952EB4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283" y="2883901"/>
            <a:ext cx="526474" cy="509156"/>
          </a:xfrm>
          <a:prstGeom prst="rect">
            <a:avLst/>
          </a:prstGeom>
        </p:spPr>
      </p:pic>
      <p:pic>
        <p:nvPicPr>
          <p:cNvPr id="13" name="Picture 13" descr="Logo, icon&#10;&#10;Description automatically generated">
            <a:extLst>
              <a:ext uri="{FF2B5EF4-FFF2-40B4-BE49-F238E27FC236}">
                <a16:creationId xmlns:a16="http://schemas.microsoft.com/office/drawing/2014/main" id="{BDB10937-8C9A-8DB5-5048-214B0E4C4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1" y="2883902"/>
            <a:ext cx="569770" cy="587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ACEAD3-FCB7-A5C0-D0BE-1FC6D76C8BC9}"/>
              </a:ext>
            </a:extLst>
          </p:cNvPr>
          <p:cNvSpPr txBox="1"/>
          <p:nvPr/>
        </p:nvSpPr>
        <p:spPr>
          <a:xfrm>
            <a:off x="1034938" y="3576380"/>
            <a:ext cx="19669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Attacker  </a:t>
            </a:r>
          </a:p>
          <a:p>
            <a:pPr algn="ctr"/>
            <a:r>
              <a:rPr lang="en-US"/>
              <a:t>(Kali Linux)</a:t>
            </a:r>
          </a:p>
          <a:p>
            <a:pPr algn="ctr"/>
            <a:r>
              <a:rPr lang="en-US">
                <a:ea typeface="+mn-lt"/>
                <a:cs typeface="+mn-lt"/>
              </a:rPr>
              <a:t>192.168.122.191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BEC72C-A322-A454-3303-8FB88F2A2DE5}"/>
              </a:ext>
            </a:extLst>
          </p:cNvPr>
          <p:cNvSpPr txBox="1"/>
          <p:nvPr/>
        </p:nvSpPr>
        <p:spPr>
          <a:xfrm>
            <a:off x="8716965" y="3576204"/>
            <a:ext cx="25501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Victim </a:t>
            </a:r>
          </a:p>
          <a:p>
            <a:pPr algn="ctr"/>
            <a:r>
              <a:rPr lang="en-US"/>
              <a:t>(Ubuntu 20.04)</a:t>
            </a:r>
          </a:p>
          <a:p>
            <a:pPr algn="ctr"/>
            <a:r>
              <a:rPr lang="en-US">
                <a:ea typeface="+mn-lt"/>
                <a:cs typeface="+mn-lt"/>
              </a:rPr>
              <a:t>192.168.122.128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6C6BA5-2A5A-60C1-38DD-129123F542EB}"/>
              </a:ext>
            </a:extLst>
          </p:cNvPr>
          <p:cNvCxnSpPr>
            <a:cxnSpLocks/>
          </p:cNvCxnSpPr>
          <p:nvPr/>
        </p:nvCxnSpPr>
        <p:spPr>
          <a:xfrm flipV="1">
            <a:off x="6659866" y="2729946"/>
            <a:ext cx="2854034" cy="3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5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Why is Buffer Overflow (BOF) relevant?</a:t>
            </a:r>
          </a:p>
        </p:txBody>
      </p:sp>
      <p:pic>
        <p:nvPicPr>
          <p:cNvPr id="19" name="Picture 19" descr="Logo, icon&#10;&#10;Description automatically generated">
            <a:extLst>
              <a:ext uri="{FF2B5EF4-FFF2-40B4-BE49-F238E27FC236}">
                <a16:creationId xmlns:a16="http://schemas.microsoft.com/office/drawing/2014/main" id="{9B9E06A6-F273-B33C-611F-E7B706597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473" y="1614367"/>
            <a:ext cx="1659054" cy="488338"/>
          </a:xfrm>
          <a:prstGeom prst="rect">
            <a:avLst/>
          </a:prstGeom>
        </p:spPr>
      </p:pic>
      <p:pic>
        <p:nvPicPr>
          <p:cNvPr id="7" name="Picture 8" descr="A picture containing text, electronics, indoor, projector&#10;&#10;Description automatically generated">
            <a:extLst>
              <a:ext uri="{FF2B5EF4-FFF2-40B4-BE49-F238E27FC236}">
                <a16:creationId xmlns:a16="http://schemas.microsoft.com/office/drawing/2014/main" id="{79108861-A512-E866-C66B-6F98622D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60" y="3366185"/>
            <a:ext cx="2743200" cy="1543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F385C5-94E8-7A80-1CB5-8334FAF41EE5}"/>
              </a:ext>
            </a:extLst>
          </p:cNvPr>
          <p:cNvSpPr txBox="1"/>
          <p:nvPr/>
        </p:nvSpPr>
        <p:spPr>
          <a:xfrm>
            <a:off x="1016619" y="2856571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333333"/>
                </a:solidFill>
                <a:latin typeface="Consolas"/>
              </a:rPr>
              <a:t>CVE-2021-36194</a:t>
            </a:r>
          </a:p>
        </p:txBody>
      </p:sp>
      <p:pic>
        <p:nvPicPr>
          <p:cNvPr id="17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9C43EC-0FA3-012C-65A6-51F4CC32F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957" y="4126284"/>
            <a:ext cx="3858322" cy="203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C86D0B-F1D3-EDCD-1BD4-0031D534B561}"/>
              </a:ext>
            </a:extLst>
          </p:cNvPr>
          <p:cNvSpPr txBox="1"/>
          <p:nvPr/>
        </p:nvSpPr>
        <p:spPr>
          <a:xfrm>
            <a:off x="6723383" y="5527583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222222"/>
                </a:solidFill>
                <a:latin typeface="Consolas"/>
              </a:rPr>
              <a:t>CVE-2022-3602</a:t>
            </a:r>
            <a:endParaRPr lang="en-US" sz="2600">
              <a:latin typeface="Consolas"/>
            </a:endParaRPr>
          </a:p>
        </p:txBody>
      </p:sp>
      <p:pic>
        <p:nvPicPr>
          <p:cNvPr id="14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060842D9-52D6-983F-C066-22E561C90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283" y="1910196"/>
            <a:ext cx="2743200" cy="2743200"/>
          </a:xfrm>
          <a:prstGeom prst="rect">
            <a:avLst/>
          </a:prstGeom>
        </p:spPr>
      </p:pic>
      <p:pic>
        <p:nvPicPr>
          <p:cNvPr id="6" name="Picture 6" descr="A picture containing electronics, printer, white&#10;&#10;Description automatically generated">
            <a:extLst>
              <a:ext uri="{FF2B5EF4-FFF2-40B4-BE49-F238E27FC236}">
                <a16:creationId xmlns:a16="http://schemas.microsoft.com/office/drawing/2014/main" id="{4CD8FE7F-1B73-73C9-DC5C-34F05B116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832" y="2317172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337B1-FED0-F132-C628-8F322D20C610}"/>
              </a:ext>
            </a:extLst>
          </p:cNvPr>
          <p:cNvSpPr txBox="1"/>
          <p:nvPr/>
        </p:nvSpPr>
        <p:spPr>
          <a:xfrm>
            <a:off x="4025169" y="5034447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444444"/>
                </a:solidFill>
                <a:latin typeface="Consolas"/>
              </a:rPr>
              <a:t>CVE-2022-28721</a:t>
            </a:r>
            <a:endParaRPr lang="en-US" sz="2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827CB-B47F-5FAC-3110-DDE575504D9B}"/>
              </a:ext>
            </a:extLst>
          </p:cNvPr>
          <p:cNvSpPr txBox="1"/>
          <p:nvPr/>
        </p:nvSpPr>
        <p:spPr>
          <a:xfrm>
            <a:off x="9060281" y="4655761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000000"/>
                </a:solidFill>
                <a:latin typeface="Consolas"/>
                <a:cs typeface="Arial"/>
              </a:rPr>
              <a:t>CVE-2022-2471</a:t>
            </a:r>
            <a:endParaRPr lang="en-US" sz="2600" b="1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04879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Demo (cont.)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A957CE-E414-BD12-2751-C3BB17C49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5120" y="707559"/>
            <a:ext cx="9525391" cy="5446557"/>
          </a:xfrm>
        </p:spPr>
      </p:pic>
    </p:spTree>
    <p:extLst>
      <p:ext uri="{BB962C8B-B14F-4D97-AF65-F5344CB8AC3E}">
        <p14:creationId xmlns:p14="http://schemas.microsoft.com/office/powerpoint/2010/main" val="3581694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How to prevent BOF exploits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Follow secure coding best practices </a:t>
            </a:r>
            <a:endParaRPr lang="en-US" dirty="0"/>
          </a:p>
          <a:p>
            <a:pPr lvl="1">
              <a:buSzPct val="114999"/>
            </a:pPr>
            <a:r>
              <a:rPr lang="en-US" sz="2800" dirty="0"/>
              <a:t>Always check bounds</a:t>
            </a:r>
          </a:p>
          <a:p>
            <a:pPr lvl="1">
              <a:buSzPct val="114999"/>
            </a:pPr>
            <a:r>
              <a:rPr lang="en-US" sz="2800" dirty="0"/>
              <a:t>Identify potential vulnerabilities with Veracode or similar tools</a:t>
            </a:r>
          </a:p>
          <a:p>
            <a:pPr lvl="1">
              <a:buSzPct val="114999"/>
            </a:pPr>
            <a:r>
              <a:rPr lang="en-US" sz="2800" dirty="0"/>
              <a:t>Blackbox testing / fuzzing to identify potential vulnerabilities</a:t>
            </a:r>
          </a:p>
          <a:p>
            <a:pPr lvl="1">
              <a:buSzPct val="114999"/>
            </a:pPr>
            <a:r>
              <a:rPr lang="en-US" sz="2800" dirty="0"/>
              <a:t>Use more secure languages (rust, go, etc.) than C/C++ if possible</a:t>
            </a:r>
          </a:p>
          <a:p>
            <a:pPr>
              <a:buSzPct val="114999"/>
            </a:pPr>
            <a:r>
              <a:rPr lang="en-US" sz="3200" dirty="0"/>
              <a:t>Keep software up-to-date</a:t>
            </a:r>
            <a:endParaRPr lang="en-US" dirty="0"/>
          </a:p>
          <a:p>
            <a:pPr>
              <a:buSzPct val="114999"/>
            </a:pPr>
            <a:r>
              <a:rPr lang="en-US" sz="3200" dirty="0"/>
              <a:t>If software can't be patched, then introduce compensation controls</a:t>
            </a:r>
          </a:p>
        </p:txBody>
      </p:sp>
    </p:spTree>
    <p:extLst>
      <p:ext uri="{BB962C8B-B14F-4D97-AF65-F5344CB8AC3E}">
        <p14:creationId xmlns:p14="http://schemas.microsoft.com/office/powerpoint/2010/main" val="2654317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>
                <a:ea typeface="+mn-lt"/>
                <a:cs typeface="+mn-lt"/>
              </a:rPr>
              <a:t>Why is Buffer Overflow relevant?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What is Buffer Overflow?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What is Return Object Programming (ROP)?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How to prevent BOF exploits?</a:t>
            </a: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7345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Questions/Comments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 dirty="0"/>
              <a:t>"I'm not a hacker, I'm just a sysadmin on someone else' systems" - a wiseman from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747748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Code and Presentation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B43F81-B7A0-D0FC-00C4-7C48A260A221}"/>
              </a:ext>
            </a:extLst>
          </p:cNvPr>
          <p:cNvSpPr txBox="1">
            <a:spLocks/>
          </p:cNvSpPr>
          <p:nvPr/>
        </p:nvSpPr>
        <p:spPr>
          <a:xfrm>
            <a:off x="1447801" y="1984503"/>
            <a:ext cx="9601196" cy="4043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114999"/>
            </a:pPr>
            <a:r>
              <a:rPr lang="en-US">
                <a:ea typeface="+mn-lt"/>
                <a:cs typeface="+mn-lt"/>
                <a:hlinkClick r:id="rId3"/>
              </a:rPr>
              <a:t>https://github.com/vc48372/KrakenKon2022.git</a:t>
            </a: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5658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3"/>
              </a:rPr>
              <a:t>https://attack.mitre.org/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4"/>
              </a:rPr>
              <a:t>https://en.wikipedia.org/wiki/Buffer_overflow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5"/>
              </a:rPr>
              <a:t>https://owasp.org/www-community/vulnerabilities/Buffer_Overflow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6"/>
              </a:rPr>
              <a:t>https://adamdoupe.com/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7"/>
              </a:rPr>
              <a:t>https://axcheron.github.io/linux-shellcode-101-from-hell-to-shell/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8"/>
              </a:rPr>
              <a:t>https://www.intel.com/content/dam/develop/external/us/en/documents/introduction-to-x64-assembly-181178.pdf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9"/>
              </a:rPr>
              <a:t>https://aaronbloomfield.github.io/pdr/book/x86-64bit-ccc-chapter.pdf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10"/>
              </a:rPr>
              <a:t>https://stackoverflow.com/questions/2535989/what-are-the-calling-conventions-for-unix-linux-system-calls-and-user-space-f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11"/>
              </a:rPr>
              <a:t>https://www.rapid7.com/blog/post/2019/02/19/stack-based-buffer-overflow-attacks-what-you-need-to-know/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12"/>
              </a:rPr>
              <a:t>https://en.wikipedia.org/wiki/Return-oriented_programming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solidFill>
                  <a:srgbClr val="86724D"/>
                </a:solidFill>
                <a:latin typeface="Garamond"/>
                <a:ea typeface="+mn-lt"/>
                <a:cs typeface="Arial"/>
                <a:hlinkClick r:id="rId13"/>
              </a:rPr>
              <a:t>https://github.com/JonathanSalwan/ROPgadget</a:t>
            </a:r>
            <a:endParaRPr lang="en-US" sz="1500">
              <a:latin typeface="Garamond"/>
              <a:ea typeface="+mn-lt"/>
              <a:cs typeface="Arial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276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Why is Buffer Overflow (BOF) relevant?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34643146-0D70-C0C2-8407-9DC024ABB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6732"/>
              </p:ext>
            </p:extLst>
          </p:nvPr>
        </p:nvGraphicFramePr>
        <p:xfrm>
          <a:off x="1057469" y="3226837"/>
          <a:ext cx="10096231" cy="201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109">
                  <a:extLst>
                    <a:ext uri="{9D8B030D-6E8A-4147-A177-3AD203B41FA5}">
                      <a16:colId xmlns:a16="http://schemas.microsoft.com/office/drawing/2014/main" val="1163706917"/>
                    </a:ext>
                  </a:extLst>
                </a:gridCol>
                <a:gridCol w="2647561">
                  <a:extLst>
                    <a:ext uri="{9D8B030D-6E8A-4147-A177-3AD203B41FA5}">
                      <a16:colId xmlns:a16="http://schemas.microsoft.com/office/drawing/2014/main" val="2911345487"/>
                    </a:ext>
                  </a:extLst>
                </a:gridCol>
                <a:gridCol w="2869159">
                  <a:extLst>
                    <a:ext uri="{9D8B030D-6E8A-4147-A177-3AD203B41FA5}">
                      <a16:colId xmlns:a16="http://schemas.microsoft.com/office/drawing/2014/main" val="8504813"/>
                    </a:ext>
                  </a:extLst>
                </a:gridCol>
                <a:gridCol w="2159402">
                  <a:extLst>
                    <a:ext uri="{9D8B030D-6E8A-4147-A177-3AD203B41FA5}">
                      <a16:colId xmlns:a16="http://schemas.microsoft.com/office/drawing/2014/main" val="3809777979"/>
                    </a:ext>
                  </a:extLst>
                </a:gridCol>
              </a:tblGrid>
              <a:tr h="11779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Initial Access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(TA0001)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Execution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(T1203)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Privilege Escalation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(TA0004)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Lateral Movement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(TA0008)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9592"/>
                  </a:ext>
                </a:extLst>
              </a:tr>
              <a:tr h="8164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Exploit Public-Facing Application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Exploitation for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Client Execution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Exploitation for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Privilege Escalation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Exploitation of Remote Services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97673"/>
                  </a:ext>
                </a:extLst>
              </a:tr>
            </a:tbl>
          </a:graphicData>
        </a:graphic>
      </p:graphicFrame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884A7709-9B8B-620D-E013-994302E6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441" y="1820714"/>
            <a:ext cx="2323323" cy="13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What is 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Font typeface="Calibri"/>
              <a:buChar char="-"/>
            </a:pPr>
            <a:r>
              <a:rPr lang="en-US" sz="3200"/>
              <a:t>Buffer overflow condition exists when user can put more data than what was intended in the program</a:t>
            </a:r>
          </a:p>
          <a:p>
            <a:pPr>
              <a:buSzPct val="114999"/>
              <a:buFont typeface="Calibri"/>
              <a:buChar char="-"/>
            </a:pPr>
            <a:r>
              <a:rPr lang="en-US" sz="3200"/>
              <a:t>Writing data outside of the intended buffer can corrupt data, crash the program, or cause the execution of malicious code</a:t>
            </a:r>
          </a:p>
          <a:p>
            <a:pPr>
              <a:buSzPct val="114999"/>
              <a:buFont typeface="Calibri"/>
              <a:buChar char="-"/>
            </a:pPr>
            <a:r>
              <a:rPr lang="en-US" sz="3200">
                <a:ea typeface="+mn-lt"/>
                <a:cs typeface="+mn-lt"/>
              </a:rPr>
              <a:t>Languages: C, C++, Fortran, Assembly</a:t>
            </a:r>
          </a:p>
          <a:p>
            <a:pPr>
              <a:buSzPct val="114999"/>
              <a:buFont typeface="Calibri"/>
              <a:buChar char="-"/>
            </a:pPr>
            <a:endParaRPr lang="en-US" sz="3200"/>
          </a:p>
          <a:p>
            <a:pPr marL="0" indent="0">
              <a:buSzPct val="114999"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94447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How does Stack work in a computer memory?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8517D-FB52-E063-9532-20FC0E12A103}"/>
              </a:ext>
            </a:extLst>
          </p:cNvPr>
          <p:cNvSpPr txBox="1"/>
          <p:nvPr/>
        </p:nvSpPr>
        <p:spPr>
          <a:xfrm>
            <a:off x="8374793" y="2244881"/>
            <a:ext cx="289040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push – add</a:t>
            </a:r>
          </a:p>
          <a:p>
            <a:r>
              <a:rPr lang="en-US" sz="3200"/>
              <a:t>pop – remove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FA7908-1058-8896-9C6C-C186479FD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85137"/>
              </p:ext>
            </p:extLst>
          </p:nvPr>
        </p:nvGraphicFramePr>
        <p:xfrm>
          <a:off x="4636449" y="1667218"/>
          <a:ext cx="3039028" cy="4494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9028">
                  <a:extLst>
                    <a:ext uri="{9D8B030D-6E8A-4147-A177-3AD203B41FA5}">
                      <a16:colId xmlns:a16="http://schemas.microsoft.com/office/drawing/2014/main" val="173260655"/>
                    </a:ext>
                  </a:extLst>
                </a:gridCol>
              </a:tblGrid>
              <a:tr h="7529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Garamond"/>
                        </a:rPr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493288"/>
                  </a:ext>
                </a:extLst>
              </a:tr>
              <a:tr h="75297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Stack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3610802"/>
                  </a:ext>
                </a:extLst>
              </a:tr>
              <a:tr h="584488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727521"/>
                  </a:ext>
                </a:extLst>
              </a:tr>
              <a:tr h="584488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data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997276"/>
                  </a:ext>
                </a:extLst>
              </a:tr>
              <a:tr h="75297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Heap</a:t>
                      </a:r>
                    </a:p>
                    <a:p>
                      <a:pPr lvl="0" algn="ctr">
                        <a:buNone/>
                      </a:pPr>
                      <a:endParaRPr lang="en-US" sz="32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979320"/>
                  </a:ext>
                </a:extLst>
              </a:tr>
              <a:tr h="75297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4426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E681A57-EA22-1D60-5621-3A88843F4093}"/>
              </a:ext>
            </a:extLst>
          </p:cNvPr>
          <p:cNvSpPr txBox="1"/>
          <p:nvPr/>
        </p:nvSpPr>
        <p:spPr>
          <a:xfrm>
            <a:off x="8741618" y="4097165"/>
            <a:ext cx="1032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Pop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6D8709-24C7-8635-5577-F6654520EFFC}"/>
              </a:ext>
            </a:extLst>
          </p:cNvPr>
          <p:cNvCxnSpPr/>
          <p:nvPr/>
        </p:nvCxnSpPr>
        <p:spPr>
          <a:xfrm>
            <a:off x="6763333" y="2570390"/>
            <a:ext cx="4666" cy="867747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06A409-79CE-4D4F-7226-95B68DD68987}"/>
              </a:ext>
            </a:extLst>
          </p:cNvPr>
          <p:cNvSpPr txBox="1"/>
          <p:nvPr/>
        </p:nvSpPr>
        <p:spPr>
          <a:xfrm>
            <a:off x="2861035" y="4097871"/>
            <a:ext cx="1032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Push</a:t>
            </a:r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0EBC029E-E555-2E1B-BF8E-D913751F834A}"/>
              </a:ext>
            </a:extLst>
          </p:cNvPr>
          <p:cNvSpPr/>
          <p:nvPr/>
        </p:nvSpPr>
        <p:spPr>
          <a:xfrm>
            <a:off x="2314628" y="3667743"/>
            <a:ext cx="2231570" cy="73089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F3B71D0C-A150-ED95-DE15-74197096EAB8}"/>
              </a:ext>
            </a:extLst>
          </p:cNvPr>
          <p:cNvSpPr/>
          <p:nvPr/>
        </p:nvSpPr>
        <p:spPr>
          <a:xfrm flipV="1">
            <a:off x="8057725" y="4213265"/>
            <a:ext cx="2231570" cy="6609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8F4D8-403E-C2B5-3862-E40F1796595A}"/>
              </a:ext>
            </a:extLst>
          </p:cNvPr>
          <p:cNvSpPr txBox="1"/>
          <p:nvPr/>
        </p:nvSpPr>
        <p:spPr>
          <a:xfrm>
            <a:off x="1818143" y="1783359"/>
            <a:ext cx="28942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High Address</a:t>
            </a:r>
            <a:endParaRPr 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5AEDC-E0B9-0D96-DE37-DA6A3C56F3B5}"/>
              </a:ext>
            </a:extLst>
          </p:cNvPr>
          <p:cNvSpPr txBox="1"/>
          <p:nvPr/>
        </p:nvSpPr>
        <p:spPr>
          <a:xfrm>
            <a:off x="1813708" y="5577519"/>
            <a:ext cx="28592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Low Address</a:t>
            </a:r>
            <a:endParaRPr lang="en-US" b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A4BB70-1A2F-8751-5FB3-EEB2F833F0DB}"/>
              </a:ext>
            </a:extLst>
          </p:cNvPr>
          <p:cNvCxnSpPr>
            <a:cxnSpLocks/>
          </p:cNvCxnSpPr>
          <p:nvPr/>
        </p:nvCxnSpPr>
        <p:spPr>
          <a:xfrm flipH="1" flipV="1">
            <a:off x="6759339" y="4503205"/>
            <a:ext cx="12652" cy="734184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5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Common CPU Registers (</a:t>
            </a:r>
            <a:r>
              <a:rPr lang="en-US">
                <a:ea typeface="+mj-lt"/>
                <a:cs typeface="+mj-lt"/>
              </a:rPr>
              <a:t>x86_64)</a:t>
            </a:r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16902A8-5F6F-6D1D-C0B1-7A7B68CB7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179279"/>
              </p:ext>
            </p:extLst>
          </p:nvPr>
        </p:nvGraphicFramePr>
        <p:xfrm>
          <a:off x="1506482" y="2005724"/>
          <a:ext cx="3369987" cy="3840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369987">
                  <a:extLst>
                    <a:ext uri="{9D8B030D-6E8A-4147-A177-3AD203B41FA5}">
                      <a16:colId xmlns:a16="http://schemas.microsoft.com/office/drawing/2014/main" val="1920136202"/>
                    </a:ext>
                  </a:extLst>
                </a:gridCol>
              </a:tblGrid>
              <a:tr h="4334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1" i="0" u="none" strike="noStrike" noProof="0" dirty="0">
                          <a:latin typeface="Garamond"/>
                        </a:rPr>
                        <a:t>General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94154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0" i="0" u="none" strike="noStrike" noProof="0" dirty="0" err="1">
                          <a:latin typeface="Garamond"/>
                        </a:rPr>
                        <a:t>rax</a:t>
                      </a:r>
                      <a:r>
                        <a:rPr lang="en-US" sz="3000" b="0" i="0" u="none" strike="noStrike" noProof="0" dirty="0">
                          <a:latin typeface="Garamond"/>
                        </a:rPr>
                        <a:t> / </a:t>
                      </a:r>
                      <a:r>
                        <a:rPr lang="en-US" sz="3000" b="0" i="0" u="none" strike="noStrike" noProof="0" dirty="0" err="1">
                          <a:latin typeface="Garamond"/>
                        </a:rPr>
                        <a:t>eax</a:t>
                      </a:r>
                      <a:endParaRPr lang="en-US" sz="3000" b="0" i="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3972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rbx</a:t>
                      </a:r>
                      <a:r>
                        <a:rPr lang="en-US" sz="3000" dirty="0"/>
                        <a:t> / </a:t>
                      </a:r>
                      <a:r>
                        <a:rPr lang="en-US" sz="3000" dirty="0" err="1"/>
                        <a:t>rbx</a:t>
                      </a:r>
                      <a:r>
                        <a:rPr lang="en-US" sz="3000" dirty="0"/>
                        <a:t> </a:t>
                      </a:r>
                      <a:endParaRPr lang="en-US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21223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rcx</a:t>
                      </a:r>
                      <a:r>
                        <a:rPr lang="en-US" sz="3000" dirty="0"/>
                        <a:t> / </a:t>
                      </a:r>
                      <a:r>
                        <a:rPr lang="en-US" sz="3000" dirty="0" err="1"/>
                        <a:t>ecx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919964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rdx</a:t>
                      </a:r>
                      <a:r>
                        <a:rPr lang="en-US" sz="3000" dirty="0"/>
                        <a:t> / </a:t>
                      </a:r>
                      <a:r>
                        <a:rPr lang="en-US" sz="3000" dirty="0" err="1"/>
                        <a:t>edx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1554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rdi</a:t>
                      </a:r>
                      <a:r>
                        <a:rPr lang="en-US" sz="3000" dirty="0"/>
                        <a:t>  / </a:t>
                      </a:r>
                      <a:r>
                        <a:rPr lang="en-US" sz="3000" dirty="0" err="1"/>
                        <a:t>edi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081477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rsi</a:t>
                      </a:r>
                      <a:r>
                        <a:rPr lang="en-US" sz="3000" dirty="0"/>
                        <a:t> / </a:t>
                      </a:r>
                      <a:r>
                        <a:rPr lang="en-US" sz="3000" dirty="0" err="1"/>
                        <a:t>rsi</a:t>
                      </a:r>
                      <a:r>
                        <a:rPr lang="en-US" sz="3000" dirty="0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971099"/>
                  </a:ext>
                </a:extLst>
              </a:tr>
            </a:tbl>
          </a:graphicData>
        </a:graphic>
      </p:graphicFrame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1C489FE-4F69-EBD4-50A9-F8B9D09FB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9389715"/>
              </p:ext>
            </p:extLst>
          </p:nvPr>
        </p:nvGraphicFramePr>
        <p:xfrm>
          <a:off x="5375189" y="2522837"/>
          <a:ext cx="5929626" cy="2651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964813">
                  <a:extLst>
                    <a:ext uri="{9D8B030D-6E8A-4147-A177-3AD203B41FA5}">
                      <a16:colId xmlns:a16="http://schemas.microsoft.com/office/drawing/2014/main" val="3547640416"/>
                    </a:ext>
                  </a:extLst>
                </a:gridCol>
                <a:gridCol w="2964813">
                  <a:extLst>
                    <a:ext uri="{9D8B030D-6E8A-4147-A177-3AD203B41FA5}">
                      <a16:colId xmlns:a16="http://schemas.microsoft.com/office/drawing/2014/main" val="4264393342"/>
                    </a:ext>
                  </a:extLst>
                </a:gridCol>
              </a:tblGrid>
              <a:tr h="433478"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i="0" u="none" strike="noStrike" noProof="0" dirty="0">
                          <a:latin typeface="Garamond"/>
                        </a:rPr>
                        <a:t>Special Registers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15926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 err="1">
                          <a:latin typeface="Garamond"/>
                        </a:rPr>
                        <a:t>rbp</a:t>
                      </a:r>
                      <a:r>
                        <a:rPr lang="en-US" sz="3000" b="0" i="0" u="none" strike="noStrike" noProof="0" dirty="0">
                          <a:latin typeface="Garamond"/>
                        </a:rPr>
                        <a:t> / </a:t>
                      </a:r>
                      <a:r>
                        <a:rPr lang="en-US" sz="3000" b="0" i="0" u="none" strike="noStrike" noProof="0" dirty="0" err="1">
                          <a:latin typeface="Garamond"/>
                        </a:rPr>
                        <a:t>ebp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Stack Base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769541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 err="1">
                          <a:latin typeface="Garamond"/>
                        </a:rPr>
                        <a:t>rsp</a:t>
                      </a:r>
                      <a:r>
                        <a:rPr lang="en-US" sz="3000" b="0" i="0" u="none" strike="noStrike" noProof="0" dirty="0">
                          <a:latin typeface="Garamond"/>
                        </a:rPr>
                        <a:t> / </a:t>
                      </a:r>
                      <a:r>
                        <a:rPr lang="en-US" sz="3000" b="0" i="0" u="none" strike="noStrike" noProof="0" dirty="0" err="1">
                          <a:latin typeface="Garamond"/>
                        </a:rPr>
                        <a:t>esp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269937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rip / </a:t>
                      </a:r>
                      <a:r>
                        <a:rPr lang="en-US" sz="3000" b="0" i="0" u="none" strike="noStrike" noProof="0" dirty="0" err="1">
                          <a:latin typeface="Garamond"/>
                        </a:rPr>
                        <a:t>eip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Instruction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94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69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Linux Calling Convention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6104372" y="1512420"/>
            <a:ext cx="5476978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30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3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3000" b="1">
              <a:solidFill>
                <a:schemeClr val="tx1"/>
              </a:solidFill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push   </a:t>
            </a:r>
            <a:r>
              <a:rPr lang="en-US" sz="2800" err="1">
                <a:ea typeface="+mn-lt"/>
                <a:cs typeface="+mn-lt"/>
              </a:rPr>
              <a:t>rbp</a:t>
            </a:r>
            <a:endParaRPr lang="en-US" sz="2800" dirty="0">
              <a:ea typeface="+mn-lt"/>
              <a:cs typeface="+mn-lt"/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edx,0x3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esi,0x2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edi,0x1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call   0x1149 &lt;</a:t>
            </a:r>
            <a:r>
              <a:rPr lang="en-US" sz="2800" err="1">
                <a:ea typeface="+mn-lt"/>
                <a:cs typeface="+mn-lt"/>
              </a:rPr>
              <a:t>myfunction</a:t>
            </a:r>
            <a:r>
              <a:rPr lang="en-US" sz="2800" dirty="0">
                <a:ea typeface="+mn-lt"/>
                <a:cs typeface="+mn-lt"/>
              </a:rPr>
              <a:t>&gt;</a:t>
            </a: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ret  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1F875F-F32C-D31C-BF3D-3F1D739384C4}"/>
              </a:ext>
            </a:extLst>
          </p:cNvPr>
          <p:cNvSpPr/>
          <p:nvPr/>
        </p:nvSpPr>
        <p:spPr>
          <a:xfrm>
            <a:off x="7178831" y="3226414"/>
            <a:ext cx="4064224" cy="1810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7F0C93-445E-F1C4-E776-2E9D61B21612}"/>
              </a:ext>
            </a:extLst>
          </p:cNvPr>
          <p:cNvSpPr/>
          <p:nvPr/>
        </p:nvSpPr>
        <p:spPr>
          <a:xfrm>
            <a:off x="1010601" y="1709391"/>
            <a:ext cx="4893817" cy="4161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int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(int a, int b, int c) {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  return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a+b+c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int temp = </a:t>
            </a:r>
            <a:r>
              <a:rPr lang="en-US" sz="2600" dirty="0" err="1">
                <a:solidFill>
                  <a:srgbClr val="000000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(1,2,3);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sz="2600" dirty="0"/>
          </a:p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432DDB-F249-0E39-EA3D-A2FE1587E604}"/>
              </a:ext>
            </a:extLst>
          </p:cNvPr>
          <p:cNvSpPr/>
          <p:nvPr/>
        </p:nvSpPr>
        <p:spPr>
          <a:xfrm>
            <a:off x="1537661" y="4375927"/>
            <a:ext cx="3979384" cy="3933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9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Application>Microsoft Office PowerPoint</Application>
  <PresentationFormat>Widescreen</PresentationFormat>
  <Slides>45</Slides>
  <Notes>39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Organic</vt:lpstr>
      <vt:lpstr>A Modern Approach to  Buffer Overflow Exploit </vt:lpstr>
      <vt:lpstr>Whoami? </vt:lpstr>
      <vt:lpstr>Overview</vt:lpstr>
      <vt:lpstr>Why is Buffer Overflow (BOF) relevant?</vt:lpstr>
      <vt:lpstr>Why is Buffer Overflow (BOF) relevant?</vt:lpstr>
      <vt:lpstr>What is Buffer Overflow?</vt:lpstr>
      <vt:lpstr>How does Stack work in a computer memory?</vt:lpstr>
      <vt:lpstr>Common CPU Registers (x86_64)</vt:lpstr>
      <vt:lpstr>Linux Calling Convention</vt:lpstr>
      <vt:lpstr>Linux Calling Convention</vt:lpstr>
      <vt:lpstr>Linux Calling Convention</vt:lpstr>
      <vt:lpstr>Linux Calling Convention</vt:lpstr>
      <vt:lpstr>Traditional Buffer Overflow Exploit</vt:lpstr>
      <vt:lpstr>Traditional Buffer Overflow Exploit (cont.)</vt:lpstr>
      <vt:lpstr>Why does traditional BOF no longer work?</vt:lpstr>
      <vt:lpstr>What is Return Object Programing (ROP)?</vt:lpstr>
      <vt:lpstr>Return to Libc</vt:lpstr>
      <vt:lpstr>ROP Exploitation</vt:lpstr>
      <vt:lpstr>ROP Exploitation (cont.)</vt:lpstr>
      <vt:lpstr>ROP Exploitation (cont.)</vt:lpstr>
      <vt:lpstr>ROP Exploitation (cont.) </vt:lpstr>
      <vt:lpstr>ROP Exploitation (cont.) </vt:lpstr>
      <vt:lpstr>PowerPoint Presentation</vt:lpstr>
      <vt:lpstr>PowerPoint Presentation</vt:lpstr>
      <vt:lpstr>Leaking Libc Address</vt:lpstr>
      <vt:lpstr>Leaking Libc Address</vt:lpstr>
      <vt:lpstr>Leaking Libc Address (cont.)</vt:lpstr>
      <vt:lpstr>Leaking Libc Address (cont.)</vt:lpstr>
      <vt:lpstr>Leaking Libc Address (cont.)</vt:lpstr>
      <vt:lpstr>Leaking Libc Address (cont.)</vt:lpstr>
      <vt:lpstr>Time To Do Some Math</vt:lpstr>
      <vt:lpstr>Time To Do Some Math</vt:lpstr>
      <vt:lpstr>Time To Do Some Math</vt:lpstr>
      <vt:lpstr>Time To Do Some Math</vt:lpstr>
      <vt:lpstr>Time To Do Some Math</vt:lpstr>
      <vt:lpstr>Second Stage Exploit</vt:lpstr>
      <vt:lpstr>Second Stage Exploit (cont.)</vt:lpstr>
      <vt:lpstr>Second Stage Exploit (cont.)</vt:lpstr>
      <vt:lpstr>Demo</vt:lpstr>
      <vt:lpstr>Demo (cont.)</vt:lpstr>
      <vt:lpstr>How to prevent BOF exploits</vt:lpstr>
      <vt:lpstr>Summary</vt:lpstr>
      <vt:lpstr>Questions/Comments</vt:lpstr>
      <vt:lpstr>Code and Presentation link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550</cp:revision>
  <dcterms:created xsi:type="dcterms:W3CDTF">2022-10-05T04:31:14Z</dcterms:created>
  <dcterms:modified xsi:type="dcterms:W3CDTF">2023-05-17T05:41:28Z</dcterms:modified>
</cp:coreProperties>
</file>